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68"/>
  </p:notesMasterIdLst>
  <p:handoutMasterIdLst>
    <p:handoutMasterId r:id="rId69"/>
  </p:handoutMasterIdLst>
  <p:sldIdLst>
    <p:sldId id="269" r:id="rId2"/>
    <p:sldId id="493" r:id="rId3"/>
    <p:sldId id="307" r:id="rId4"/>
    <p:sldId id="480" r:id="rId5"/>
    <p:sldId id="504" r:id="rId6"/>
    <p:sldId id="516" r:id="rId7"/>
    <p:sldId id="518" r:id="rId8"/>
    <p:sldId id="321" r:id="rId9"/>
    <p:sldId id="436" r:id="rId10"/>
    <p:sldId id="465" r:id="rId11"/>
    <p:sldId id="505" r:id="rId12"/>
    <p:sldId id="506" r:id="rId13"/>
    <p:sldId id="522" r:id="rId14"/>
    <p:sldId id="513" r:id="rId15"/>
    <p:sldId id="517" r:id="rId16"/>
    <p:sldId id="429" r:id="rId17"/>
    <p:sldId id="466" r:id="rId18"/>
    <p:sldId id="428" r:id="rId19"/>
    <p:sldId id="476" r:id="rId20"/>
    <p:sldId id="473" r:id="rId21"/>
    <p:sldId id="323" r:id="rId22"/>
    <p:sldId id="403" r:id="rId23"/>
    <p:sldId id="438" r:id="rId24"/>
    <p:sldId id="520" r:id="rId25"/>
    <p:sldId id="439" r:id="rId26"/>
    <p:sldId id="523" r:id="rId27"/>
    <p:sldId id="477" r:id="rId28"/>
    <p:sldId id="478" r:id="rId29"/>
    <p:sldId id="324" r:id="rId30"/>
    <p:sldId id="405" r:id="rId31"/>
    <p:sldId id="406" r:id="rId32"/>
    <p:sldId id="407" r:id="rId33"/>
    <p:sldId id="408" r:id="rId34"/>
    <p:sldId id="444" r:id="rId35"/>
    <p:sldId id="479" r:id="rId36"/>
    <p:sldId id="325" r:id="rId37"/>
    <p:sldId id="453" r:id="rId38"/>
    <p:sldId id="413" r:id="rId39"/>
    <p:sldId id="337" r:id="rId40"/>
    <p:sldId id="414" r:id="rId41"/>
    <p:sldId id="331" r:id="rId42"/>
    <p:sldId id="338" r:id="rId43"/>
    <p:sldId id="442" r:id="rId44"/>
    <p:sldId id="419" r:id="rId45"/>
    <p:sldId id="455" r:id="rId46"/>
    <p:sldId id="339" r:id="rId47"/>
    <p:sldId id="330" r:id="rId48"/>
    <p:sldId id="519" r:id="rId49"/>
    <p:sldId id="511" r:id="rId50"/>
    <p:sldId id="486" r:id="rId51"/>
    <p:sldId id="487" r:id="rId52"/>
    <p:sldId id="488" r:id="rId53"/>
    <p:sldId id="489" r:id="rId54"/>
    <p:sldId id="490" r:id="rId55"/>
    <p:sldId id="491" r:id="rId56"/>
    <p:sldId id="512" r:id="rId57"/>
    <p:sldId id="515" r:id="rId58"/>
    <p:sldId id="509" r:id="rId59"/>
    <p:sldId id="514" r:id="rId60"/>
    <p:sldId id="521" r:id="rId61"/>
    <p:sldId id="508" r:id="rId62"/>
    <p:sldId id="335" r:id="rId63"/>
    <p:sldId id="498" r:id="rId64"/>
    <p:sldId id="501" r:id="rId65"/>
    <p:sldId id="502" r:id="rId66"/>
    <p:sldId id="503"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0003"/>
    <a:srgbClr val="3699DE"/>
    <a:srgbClr val="4C9AD9"/>
    <a:srgbClr val="5AA4E0"/>
    <a:srgbClr val="114B7B"/>
    <a:srgbClr val="0478DD"/>
    <a:srgbClr val="800000"/>
    <a:srgbClr val="61CC00"/>
    <a:srgbClr val="0080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37" autoAdjust="0"/>
    <p:restoredTop sz="72492" autoAdjust="0"/>
  </p:normalViewPr>
  <p:slideViewPr>
    <p:cSldViewPr snapToGrid="0">
      <p:cViewPr>
        <p:scale>
          <a:sx n="100" d="100"/>
          <a:sy n="100" d="100"/>
        </p:scale>
        <p:origin x="-560" y="-96"/>
      </p:cViewPr>
      <p:guideLst>
        <p:guide orient="horz" pos="1620"/>
        <p:guide pos="2880"/>
      </p:guideLst>
    </p:cSldViewPr>
  </p:slideViewPr>
  <p:notesTextViewPr>
    <p:cViewPr>
      <p:scale>
        <a:sx n="100" d="100"/>
        <a:sy n="100" d="100"/>
      </p:scale>
      <p:origin x="0" y="0"/>
    </p:cViewPr>
  </p:notesTextViewPr>
  <p:sorterViewPr>
    <p:cViewPr>
      <p:scale>
        <a:sx n="111" d="100"/>
        <a:sy n="11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11E4CE-3CD8-5D44-8F3C-6C02FE4BAC01}" type="datetimeFigureOut">
              <a:rPr lang="en-US" smtClean="0"/>
              <a:t>20/10/2014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51EE06-A307-914B-8A83-ADFD41687013}" type="slidenum">
              <a:rPr lang="en-US" smtClean="0"/>
              <a:t>‹#›</a:t>
            </a:fld>
            <a:endParaRPr lang="en-US"/>
          </a:p>
        </p:txBody>
      </p:sp>
    </p:spTree>
    <p:extLst>
      <p:ext uri="{BB962C8B-B14F-4D97-AF65-F5344CB8AC3E}">
        <p14:creationId xmlns:p14="http://schemas.microsoft.com/office/powerpoint/2010/main" val="2014794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68FBEB-BCD6-8C45-A6EC-BEABAAFA7EA3}" type="datetimeFigureOut">
              <a:rPr lang="en-US" smtClean="0"/>
              <a:t>20/10/2014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13C62-057D-5E4D-8C74-D784732327AE}" type="slidenum">
              <a:rPr lang="en-US" smtClean="0"/>
              <a:t>‹#›</a:t>
            </a:fld>
            <a:endParaRPr lang="en-US"/>
          </a:p>
        </p:txBody>
      </p:sp>
    </p:spTree>
    <p:extLst>
      <p:ext uri="{BB962C8B-B14F-4D97-AF65-F5344CB8AC3E}">
        <p14:creationId xmlns:p14="http://schemas.microsoft.com/office/powerpoint/2010/main" val="7692503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WebMaster</a:t>
            </a:r>
            <a:r>
              <a:rPr lang="en-US" dirty="0" smtClean="0"/>
              <a:t> – that really was </a:t>
            </a:r>
            <a:r>
              <a:rPr lang="en-US" dirty="0" err="1" smtClean="0"/>
              <a:t>DevOps</a:t>
            </a:r>
            <a:r>
              <a:rPr lang="en-US" baseline="0" dirty="0" smtClean="0"/>
              <a:t> </a:t>
            </a:r>
            <a:r>
              <a:rPr lang="en-US" baseline="0" dirty="0" err="1" smtClean="0"/>
              <a:t>optimised</a:t>
            </a:r>
            <a:r>
              <a:rPr lang="en-US" baseline="0" dirty="0" smtClean="0"/>
              <a:t> in terms of alignment – </a:t>
            </a:r>
            <a:r>
              <a:rPr lang="en-US" baseline="0" dirty="0" err="1" smtClean="0"/>
              <a:t>Dev</a:t>
            </a:r>
            <a:r>
              <a:rPr lang="en-US" baseline="0" dirty="0" smtClean="0"/>
              <a:t> &amp; Ops</a:t>
            </a:r>
            <a:r>
              <a:rPr lang="en-US" baseline="0" dirty="0" smtClean="0"/>
              <a:t>.</a:t>
            </a:r>
          </a:p>
          <a:p>
            <a:r>
              <a:rPr lang="en-US" baseline="0" dirty="0" smtClean="0"/>
              <a:t>Hard </a:t>
            </a:r>
            <a:r>
              <a:rPr lang="en-US" baseline="0" dirty="0" err="1" smtClean="0"/>
              <a:t>Devops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82883D1D-FC1A-404B-8369-D3C203DA649C}" type="slidenum">
              <a:rPr lang="en-US" smtClean="0"/>
              <a:t>2</a:t>
            </a:fld>
            <a:endParaRPr lang="en-US"/>
          </a:p>
        </p:txBody>
      </p:sp>
    </p:spTree>
    <p:extLst>
      <p:ext uri="{BB962C8B-B14F-4D97-AF65-F5344CB8AC3E}">
        <p14:creationId xmlns:p14="http://schemas.microsoft.com/office/powerpoint/2010/main" val="2545928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spot</a:t>
            </a:r>
            <a:r>
              <a:rPr lang="en-US" baseline="0" dirty="0" smtClean="0"/>
              <a:t> – define what you do.</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61CC00"/>
                </a:solidFill>
                <a:latin typeface="Helvetica Neue Light"/>
                <a:cs typeface="Helvetica Neue Light"/>
              </a:rPr>
              <a:t>The majority of us come to work to support the creation of code</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11</a:t>
            </a:fld>
            <a:endParaRPr lang="en-US"/>
          </a:p>
        </p:txBody>
      </p:sp>
    </p:spTree>
    <p:extLst>
      <p:ext uri="{BB962C8B-B14F-4D97-AF65-F5344CB8AC3E}">
        <p14:creationId xmlns:p14="http://schemas.microsoft.com/office/powerpoint/2010/main" val="15624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From working on several  initiatives within enterprises large and small it is evident that the level of </a:t>
            </a:r>
            <a:r>
              <a:rPr lang="en-US" sz="1200" dirty="0" err="1" smtClean="0"/>
              <a:t>DevOps</a:t>
            </a:r>
            <a:r>
              <a:rPr lang="en-US" sz="1200" dirty="0" smtClean="0"/>
              <a:t> maturity is driven by two factors:</a:t>
            </a:r>
          </a:p>
          <a:p>
            <a:endParaRPr lang="en-US" sz="1200" dirty="0" smtClean="0"/>
          </a:p>
          <a:p>
            <a:r>
              <a:rPr lang="en-US" sz="1200" b="1" dirty="0" smtClean="0"/>
              <a:t>The Team</a:t>
            </a:r>
          </a:p>
          <a:p>
            <a:r>
              <a:rPr lang="en-US" sz="1200" dirty="0" smtClean="0"/>
              <a:t>Does the team have the necessary skills, working </a:t>
            </a:r>
            <a:r>
              <a:rPr lang="en-US" sz="1200" dirty="0" err="1" smtClean="0"/>
              <a:t>behaviours</a:t>
            </a:r>
            <a:r>
              <a:rPr lang="en-US" sz="1200" dirty="0" smtClean="0"/>
              <a:t> and objectives to be able to deliver small increments of software regularly. Is the team the right team</a:t>
            </a:r>
            <a:r>
              <a:rPr lang="en-US" sz="1200" dirty="0" smtClean="0"/>
              <a:t>?</a:t>
            </a:r>
          </a:p>
          <a:p>
            <a:r>
              <a:rPr lang="en-US" sz="1200" dirty="0" smtClean="0"/>
              <a:t>Encompasses people and process. I can only think in 2 dimensions</a:t>
            </a:r>
            <a:r>
              <a:rPr lang="en-US" sz="1200" baseline="0" dirty="0" smtClean="0"/>
              <a:t> – a great team will have great team processes </a:t>
            </a:r>
          </a:p>
          <a:p>
            <a:endParaRPr lang="en-US" sz="1200" b="1" baseline="0" dirty="0" smtClean="0"/>
          </a:p>
          <a:p>
            <a:r>
              <a:rPr lang="en-US" sz="1200" b="1" dirty="0" smtClean="0"/>
              <a:t>The </a:t>
            </a:r>
            <a:r>
              <a:rPr lang="en-US" sz="1200" b="1" dirty="0" smtClean="0"/>
              <a:t>Software</a:t>
            </a:r>
          </a:p>
          <a:p>
            <a:r>
              <a:rPr lang="en-US" sz="1200" dirty="0" smtClean="0"/>
              <a:t>Is the software the team is working on / inherited / designing suitable for fast delivery and has automated Build/Test/Deploy scripts</a:t>
            </a:r>
            <a:r>
              <a:rPr lang="en-US" sz="1200" dirty="0" smtClean="0"/>
              <a:t>?</a:t>
            </a:r>
          </a:p>
          <a:p>
            <a:r>
              <a:rPr lang="en-US" sz="1200" dirty="0" smtClean="0"/>
              <a:t>Most large scale</a:t>
            </a:r>
            <a:r>
              <a:rPr lang="en-US" sz="1200" baseline="0" dirty="0" smtClean="0"/>
              <a:t> ecommerce platforms were built before </a:t>
            </a:r>
            <a:r>
              <a:rPr lang="en-US" sz="1200" baseline="0" dirty="0" err="1" smtClean="0"/>
              <a:t>DevOps</a:t>
            </a:r>
            <a:r>
              <a:rPr lang="en-US" sz="1200" baseline="0" dirty="0" smtClean="0"/>
              <a:t> considerations were around. </a:t>
            </a:r>
          </a:p>
          <a:p>
            <a:r>
              <a:rPr lang="en-US" sz="1200" baseline="0" dirty="0" smtClean="0"/>
              <a:t>– great technology with have great processes.</a:t>
            </a:r>
            <a:endParaRPr lang="en-US" sz="1200" dirty="0" smtClean="0"/>
          </a:p>
          <a:p>
            <a:endParaRPr lang="en-US" sz="1200" dirty="0" smtClean="0"/>
          </a:p>
          <a:p>
            <a:endParaRPr lang="en-US" sz="1200" baseline="0" dirty="0" smtClean="0"/>
          </a:p>
          <a:p>
            <a:endParaRPr lang="en-US" sz="1200" baseline="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12</a:t>
            </a:fld>
            <a:endParaRPr lang="en-US"/>
          </a:p>
        </p:txBody>
      </p:sp>
    </p:spTree>
    <p:extLst>
      <p:ext uri="{BB962C8B-B14F-4D97-AF65-F5344CB8AC3E}">
        <p14:creationId xmlns:p14="http://schemas.microsoft.com/office/powerpoint/2010/main" val="197698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From working on several  initiatives within enterprises large and small it is evident that the level of </a:t>
            </a:r>
            <a:r>
              <a:rPr lang="en-US" sz="1200" dirty="0" err="1" smtClean="0"/>
              <a:t>DevOps</a:t>
            </a:r>
            <a:r>
              <a:rPr lang="en-US" sz="1200" dirty="0" smtClean="0"/>
              <a:t> maturity is driven by two factors:</a:t>
            </a:r>
          </a:p>
          <a:p>
            <a:endParaRPr lang="en-US" sz="1200" dirty="0" smtClean="0"/>
          </a:p>
          <a:p>
            <a:r>
              <a:rPr lang="en-US" sz="1200" b="1" dirty="0" smtClean="0"/>
              <a:t>The Team</a:t>
            </a:r>
          </a:p>
          <a:p>
            <a:r>
              <a:rPr lang="en-US" sz="1200" dirty="0" smtClean="0"/>
              <a:t>Does the team have the necessary skills, working </a:t>
            </a:r>
            <a:r>
              <a:rPr lang="en-US" sz="1200" dirty="0" err="1" smtClean="0"/>
              <a:t>behaviours</a:t>
            </a:r>
            <a:r>
              <a:rPr lang="en-US" sz="1200" dirty="0" smtClean="0"/>
              <a:t> and objectives to be able to deliver small increments of software regularly. Is the team the right team?</a:t>
            </a:r>
          </a:p>
          <a:p>
            <a:endParaRPr lang="en-US" sz="1200" dirty="0" smtClean="0"/>
          </a:p>
          <a:p>
            <a:r>
              <a:rPr lang="en-US" sz="1200" b="1" dirty="0" smtClean="0"/>
              <a:t>The Software</a:t>
            </a:r>
          </a:p>
          <a:p>
            <a:r>
              <a:rPr lang="en-US" sz="1200" dirty="0" smtClean="0"/>
              <a:t>Is the software the team is working on / inherited / designing suitable for fast delivery and has automated Build/Test/Deploy scripts</a:t>
            </a:r>
            <a:r>
              <a:rPr lang="en-US" sz="1200" dirty="0" smtClean="0"/>
              <a:t>?</a:t>
            </a:r>
          </a:p>
          <a:p>
            <a:r>
              <a:rPr lang="en-US" sz="1200" dirty="0" smtClean="0"/>
              <a:t>Most large scale</a:t>
            </a:r>
            <a:r>
              <a:rPr lang="en-US" sz="1200" baseline="0" dirty="0" smtClean="0"/>
              <a:t> ecommerce platforms were built before </a:t>
            </a:r>
            <a:r>
              <a:rPr lang="en-US" sz="1200" baseline="0" dirty="0" err="1" smtClean="0"/>
              <a:t>DevOps</a:t>
            </a:r>
            <a:r>
              <a:rPr lang="en-US" sz="1200" baseline="0" dirty="0" smtClean="0"/>
              <a:t> considerations were around. </a:t>
            </a:r>
          </a:p>
          <a:p>
            <a:endParaRPr lang="en-US" sz="1200" baseline="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13</a:t>
            </a:fld>
            <a:endParaRPr lang="en-US"/>
          </a:p>
        </p:txBody>
      </p:sp>
    </p:spTree>
    <p:extLst>
      <p:ext uri="{BB962C8B-B14F-4D97-AF65-F5344CB8AC3E}">
        <p14:creationId xmlns:p14="http://schemas.microsoft.com/office/powerpoint/2010/main" val="197698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You can’t </a:t>
            </a:r>
            <a:r>
              <a:rPr lang="en-US" sz="2000" dirty="0" err="1" smtClean="0"/>
              <a:t>tak</a:t>
            </a:r>
            <a:r>
              <a:rPr lang="en-US" sz="2000" baseline="0" dirty="0" smtClean="0"/>
              <a:t> an application Ecosystem and treat it all the same. Gartner had been thinking a long the same lines with their pace layers – take a look at it.</a:t>
            </a:r>
            <a:endParaRPr lang="en-US" sz="2000" dirty="0"/>
          </a:p>
        </p:txBody>
      </p:sp>
      <p:sp>
        <p:nvSpPr>
          <p:cNvPr id="4" name="Slide Number Placeholder 3"/>
          <p:cNvSpPr>
            <a:spLocks noGrp="1"/>
          </p:cNvSpPr>
          <p:nvPr>
            <p:ph type="sldNum" sz="quarter" idx="10"/>
          </p:nvPr>
        </p:nvSpPr>
        <p:spPr/>
        <p:txBody>
          <a:bodyPr/>
          <a:lstStyle/>
          <a:p>
            <a:fld id="{3EB13C62-057D-5E4D-8C74-D784732327AE}" type="slidenum">
              <a:rPr lang="en-US" smtClean="0"/>
              <a:t>15</a:t>
            </a:fld>
            <a:endParaRPr lang="en-US"/>
          </a:p>
        </p:txBody>
      </p:sp>
    </p:spTree>
    <p:extLst>
      <p:ext uri="{BB962C8B-B14F-4D97-AF65-F5344CB8AC3E}">
        <p14:creationId xmlns:p14="http://schemas.microsoft.com/office/powerpoint/2010/main" val="351114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is a typical application landscape/ecosystem</a:t>
            </a:r>
            <a:r>
              <a:rPr lang="en-US" baseline="0" dirty="0" smtClean="0"/>
              <a:t> for an ecommerce company with physical products – the average retailer.</a:t>
            </a:r>
          </a:p>
          <a:p>
            <a:endParaRPr lang="en-US" baseline="0" dirty="0" smtClean="0"/>
          </a:p>
          <a:p>
            <a:r>
              <a:rPr lang="en-US" baseline="0" dirty="0" smtClean="0"/>
              <a:t>I struggled when I first went from start-up world to enterprise to understand why everyone wasn’t doing Continuous Integration and working in an agile way.</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16</a:t>
            </a:fld>
            <a:endParaRPr lang="en-US"/>
          </a:p>
        </p:txBody>
      </p:sp>
    </p:spTree>
    <p:extLst>
      <p:ext uri="{BB962C8B-B14F-4D97-AF65-F5344CB8AC3E}">
        <p14:creationId xmlns:p14="http://schemas.microsoft.com/office/powerpoint/2010/main" val="154698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Very </a:t>
            </a:r>
            <a:r>
              <a:rPr lang="en-US" dirty="0" err="1" smtClean="0"/>
              <a:t>colourful</a:t>
            </a:r>
            <a:r>
              <a:rPr lang="en-US" dirty="0" smtClean="0"/>
              <a:t> – apologies for that but you can see my point here. Not all applications require</a:t>
            </a:r>
            <a:r>
              <a:rPr lang="en-US" baseline="0" dirty="0" smtClean="0"/>
              <a:t> or can accommodate the same rate of change:</a:t>
            </a:r>
          </a:p>
          <a:p>
            <a:r>
              <a:rPr lang="en-US" baseline="0" dirty="0" smtClean="0"/>
              <a:t>	Front – end – change quickly</a:t>
            </a:r>
          </a:p>
          <a:p>
            <a:r>
              <a:rPr lang="en-US" baseline="0" dirty="0" smtClean="0"/>
              <a:t>	Payment Systems –$10s Billion going through some retailers components per year.</a:t>
            </a:r>
          </a:p>
          <a:p>
            <a:endParaRPr lang="en-US" baseline="0" dirty="0" smtClean="0"/>
          </a:p>
          <a:p>
            <a:r>
              <a:rPr lang="en-US" sz="1400" b="1" dirty="0" smtClean="0">
                <a:latin typeface="+mn-lt"/>
              </a:rPr>
              <a:t>Different applications, different paces: </a:t>
            </a:r>
            <a:r>
              <a:rPr lang="en-US" dirty="0" smtClean="0"/>
              <a:t>Don’t assume they can all be developed, tested and deployed at the same rate of change. If you assume this you’ll never succeed with Enterprise </a:t>
            </a:r>
            <a:r>
              <a:rPr lang="en-US" dirty="0" err="1" smtClean="0"/>
              <a:t>DevOps</a:t>
            </a:r>
            <a:r>
              <a:rPr lang="en-US" dirty="0" smtClean="0"/>
              <a:t>.</a:t>
            </a:r>
          </a:p>
          <a:p>
            <a:endParaRPr lang="en-US" dirty="0" smtClean="0"/>
          </a:p>
          <a:p>
            <a:r>
              <a:rPr lang="en-US" sz="1400" b="1" dirty="0" smtClean="0">
                <a:latin typeface="+mn-lt"/>
              </a:rPr>
              <a:t>Different paces, different governance: </a:t>
            </a:r>
            <a:r>
              <a:rPr lang="en-US" dirty="0" smtClean="0"/>
              <a:t>Continuously delivered applications will require different governance models to corporate releases. Treat each release type differently.</a:t>
            </a:r>
          </a:p>
          <a:p>
            <a:endParaRPr lang="en-US" sz="1400" b="1" dirty="0" smtClean="0">
              <a:latin typeface="+mn-lt"/>
            </a:endParaRPr>
          </a:p>
          <a:p>
            <a:r>
              <a:rPr lang="en-US" sz="1400" b="1" dirty="0" smtClean="0">
                <a:latin typeface="+mn-lt"/>
              </a:rPr>
              <a:t>Understand your path(s) to production: </a:t>
            </a:r>
            <a:r>
              <a:rPr lang="en-US" dirty="0" smtClean="0"/>
              <a:t>Define the path to production for all your apps and the dependencies between them. This will will help you understand your roadmap and enable you to start to communicate to stakeholders expected improvements.</a:t>
            </a:r>
          </a:p>
          <a:p>
            <a:endParaRPr lang="en-US" baseline="0" dirty="0" smtClean="0"/>
          </a:p>
          <a:p>
            <a:r>
              <a:rPr lang="en-US" sz="1200" dirty="0" smtClean="0"/>
              <a:t>In a large Enterprise there will already be 10s if not 100s of applications supporting the business that have been built, bought or evolved over time.</a:t>
            </a:r>
          </a:p>
          <a:p>
            <a:endParaRPr lang="en-US" sz="1200" dirty="0" smtClean="0"/>
          </a:p>
          <a:p>
            <a:r>
              <a:rPr lang="en-US" sz="1200" dirty="0" smtClean="0"/>
              <a:t>The way in which the application is delivered, the team that deliver it and the underlying technology they are working on will affect how frequently the application can be deployed</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17</a:t>
            </a:fld>
            <a:endParaRPr lang="en-US"/>
          </a:p>
        </p:txBody>
      </p:sp>
    </p:spTree>
    <p:extLst>
      <p:ext uri="{BB962C8B-B14F-4D97-AF65-F5344CB8AC3E}">
        <p14:creationId xmlns:p14="http://schemas.microsoft.com/office/powerpoint/2010/main" val="1546982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Back to the paces – let’s put some </a:t>
            </a:r>
            <a:r>
              <a:rPr lang="en-US" dirty="0" err="1" smtClean="0"/>
              <a:t>colour</a:t>
            </a:r>
            <a:r>
              <a:rPr lang="en-US" dirty="0" smtClean="0"/>
              <a:t> (literally on this)….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Many systems are difficult to release fast due to lack of test automation coverage (of all types). Some Core Ecommerce</a:t>
            </a:r>
            <a:r>
              <a:rPr lang="en-US" sz="1200" baseline="0" dirty="0" smtClean="0"/>
              <a:t> apps sold by the major vendors are too difficult to build, test and deploy to allow for fast test cycles and frequent releases.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18</a:t>
            </a:fld>
            <a:endParaRPr lang="en-US"/>
          </a:p>
        </p:txBody>
      </p:sp>
    </p:spTree>
    <p:extLst>
      <p:ext uri="{BB962C8B-B14F-4D97-AF65-F5344CB8AC3E}">
        <p14:creationId xmlns:p14="http://schemas.microsoft.com/office/powerpoint/2010/main" val="1686333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800" dirty="0" smtClean="0"/>
              <a:t>You need to make a decision early on where you want to focus your energies.</a:t>
            </a:r>
          </a:p>
          <a:p>
            <a:endParaRPr lang="en-US" sz="2800" dirty="0" smtClean="0"/>
          </a:p>
          <a:p>
            <a:r>
              <a:rPr lang="en-US" sz="2800" dirty="0" smtClean="0"/>
              <a:t>Many legacy or corporate applications have been outsourced and might have a slow delivery cycle and governance model but this might be appropriate for the application in question.</a:t>
            </a:r>
          </a:p>
          <a:p>
            <a:endParaRPr lang="en-US" sz="2700" b="1" dirty="0" smtClean="0">
              <a:latin typeface="+mn-lt"/>
            </a:endParaRPr>
          </a:p>
          <a:p>
            <a:endParaRPr lang="en-US" sz="2700" b="1" dirty="0" smtClean="0">
              <a:latin typeface="+mn-lt"/>
            </a:endParaRPr>
          </a:p>
          <a:p>
            <a:r>
              <a:rPr lang="en-US" sz="2700" b="1" dirty="0" smtClean="0">
                <a:latin typeface="+mn-lt"/>
              </a:rPr>
              <a:t>Aim High:</a:t>
            </a:r>
            <a:r>
              <a:rPr lang="en-US" dirty="0" smtClean="0"/>
              <a:t> Aim to have continuously delivery capability for all your high priority applications.</a:t>
            </a:r>
          </a:p>
          <a:p>
            <a:r>
              <a:rPr lang="en-US" sz="3600" b="1" dirty="0" smtClean="0">
                <a:latin typeface="+mn-lt"/>
              </a:rPr>
              <a:t>HOWEVER</a:t>
            </a:r>
            <a:r>
              <a:rPr lang="en-US" sz="3600" dirty="0" smtClean="0">
                <a:latin typeface="+mn-lt"/>
              </a:rPr>
              <a:t>, </a:t>
            </a:r>
            <a:r>
              <a:rPr lang="en-US" dirty="0" smtClean="0"/>
              <a:t>if there are reasons why you can’t or there are constraints, make sure you can continuously deliver your apps into lower environments.</a:t>
            </a:r>
          </a:p>
          <a:p>
            <a:r>
              <a:rPr lang="en-US" dirty="0" smtClean="0"/>
              <a:t>Factors influencing how far you go with Continuous Delivery:</a:t>
            </a:r>
          </a:p>
          <a:p>
            <a:pPr lvl="1"/>
            <a:r>
              <a:rPr lang="en-US" dirty="0" smtClean="0"/>
              <a:t>How many environments you have.</a:t>
            </a:r>
          </a:p>
          <a:p>
            <a:pPr lvl="1"/>
            <a:r>
              <a:rPr lang="en-US" dirty="0" smtClean="0"/>
              <a:t>Suitability of software and the amount of automated tests.</a:t>
            </a:r>
          </a:p>
          <a:p>
            <a:pPr lvl="1"/>
            <a:r>
              <a:rPr lang="en-US" dirty="0" smtClean="0"/>
              <a:t>How well you have control over the deployments made into those environments.</a:t>
            </a:r>
          </a:p>
          <a:p>
            <a:pPr lvl="1"/>
            <a:r>
              <a:rPr lang="en-US" dirty="0" smtClean="0"/>
              <a:t>How many other teams are sharing the environment for their projects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19</a:t>
            </a:fld>
            <a:endParaRPr lang="en-US"/>
          </a:p>
        </p:txBody>
      </p:sp>
    </p:spTree>
    <p:extLst>
      <p:ext uri="{BB962C8B-B14F-4D97-AF65-F5344CB8AC3E}">
        <p14:creationId xmlns:p14="http://schemas.microsoft.com/office/powerpoint/2010/main" val="255110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As with most problems, breaking them up into small chunks makes it easier to deliver.</a:t>
            </a:r>
          </a:p>
          <a:p>
            <a:endParaRPr lang="en-US" sz="1200" dirty="0" smtClean="0"/>
          </a:p>
          <a:p>
            <a:r>
              <a:rPr lang="en-US" sz="1200" dirty="0" smtClean="0"/>
              <a:t>Focus on new applications and teams, and applications that are high risk or have a high level of business change</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20</a:t>
            </a:fld>
            <a:endParaRPr lang="en-US"/>
          </a:p>
        </p:txBody>
      </p:sp>
    </p:spTree>
    <p:extLst>
      <p:ext uri="{BB962C8B-B14F-4D97-AF65-F5344CB8AC3E}">
        <p14:creationId xmlns:p14="http://schemas.microsoft.com/office/powerpoint/2010/main" val="221234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These application portfolios have multiple dependencies and the applications themselves were not designed from the outset to be decoupled from other systems.</a:t>
            </a:r>
          </a:p>
          <a:p>
            <a:endParaRPr lang="en-US" sz="1200" dirty="0" smtClean="0"/>
          </a:p>
          <a:p>
            <a:r>
              <a:rPr lang="en-US" sz="1200" dirty="0" smtClean="0"/>
              <a:t>Over time the systems have increased in technical debt and coupling.</a:t>
            </a:r>
          </a:p>
          <a:p>
            <a:endParaRPr lang="en-US" sz="1200" dirty="0" smtClean="0"/>
          </a:p>
          <a:p>
            <a:r>
              <a:rPr lang="en-US" sz="1200" dirty="0" smtClean="0"/>
              <a:t>Multimillion pounds</a:t>
            </a:r>
            <a:r>
              <a:rPr lang="en-US" sz="1200" baseline="0" dirty="0" smtClean="0"/>
              <a:t> to create new environments and setup with test data.</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22</a:t>
            </a:fld>
            <a:endParaRPr lang="en-US"/>
          </a:p>
        </p:txBody>
      </p:sp>
    </p:spTree>
    <p:extLst>
      <p:ext uri="{BB962C8B-B14F-4D97-AF65-F5344CB8AC3E}">
        <p14:creationId xmlns:p14="http://schemas.microsoft.com/office/powerpoint/2010/main" val="200027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650 </a:t>
            </a:r>
            <a:r>
              <a:rPr lang="en-US" dirty="0" smtClean="0"/>
              <a:t>Developers</a:t>
            </a:r>
            <a:r>
              <a:rPr lang="en-US" baseline="0" dirty="0" smtClean="0"/>
              <a:t> in multiple disparate locations – waterfall contracts. </a:t>
            </a:r>
            <a:r>
              <a:rPr lang="en-US" baseline="0" dirty="0" err="1" smtClean="0"/>
              <a:t>DevOps</a:t>
            </a:r>
            <a:r>
              <a:rPr lang="en-US" baseline="0" dirty="0" smtClean="0"/>
              <a:t> kept the project on the rails and honest.</a:t>
            </a:r>
          </a:p>
          <a:p>
            <a:r>
              <a:rPr lang="en-US" baseline="0" dirty="0" smtClean="0"/>
              <a:t>At the time there was nowhere really to go. None of our suppliers had heard of </a:t>
            </a:r>
            <a:r>
              <a:rPr lang="en-US" baseline="0" dirty="0" err="1" smtClean="0"/>
              <a:t>DevOps</a:t>
            </a:r>
            <a:r>
              <a:rPr lang="en-US" baseline="0" dirty="0" smtClean="0"/>
              <a:t>, nobody in IT. We had to define what it meant and why it was important</a:t>
            </a:r>
            <a:r>
              <a:rPr lang="en-US" baseline="0" dirty="0" smtClean="0"/>
              <a:t>.</a:t>
            </a:r>
          </a:p>
          <a:p>
            <a:endParaRPr lang="en-US" baseline="0" dirty="0" smtClean="0"/>
          </a:p>
          <a:p>
            <a:pPr>
              <a:lnSpc>
                <a:spcPct val="120000"/>
              </a:lnSpc>
            </a:pPr>
            <a:r>
              <a:rPr lang="en-US" sz="1200" dirty="0" smtClean="0"/>
              <a:t>Project was iterative waterfall with outsourced and separate Development, Test, Support &amp; Operations teams. No access to hardware. Not a particularly fertile ground for </a:t>
            </a:r>
            <a:r>
              <a:rPr lang="en-US" sz="1200" dirty="0" err="1" smtClean="0"/>
              <a:t>DevOps</a:t>
            </a:r>
            <a:r>
              <a:rPr lang="en-US" sz="1200" dirty="0" smtClean="0"/>
              <a:t>.</a:t>
            </a:r>
          </a:p>
          <a:p>
            <a:pPr>
              <a:lnSpc>
                <a:spcPct val="120000"/>
              </a:lnSpc>
            </a:pPr>
            <a:r>
              <a:rPr lang="en-US" sz="1200" dirty="0" smtClean="0"/>
              <a:t>The In-house engineering team were at the frontier of large scale </a:t>
            </a:r>
            <a:r>
              <a:rPr lang="en-US" sz="1200" dirty="0" err="1" smtClean="0"/>
              <a:t>DevOps</a:t>
            </a:r>
            <a:r>
              <a:rPr lang="en-US" sz="1200" dirty="0" smtClean="0"/>
              <a:t> and learnt an awful lot along the way. Overcame much more than just technology challenges.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a:t>
            </a:fld>
            <a:endParaRPr lang="en-US"/>
          </a:p>
        </p:txBody>
      </p:sp>
    </p:spTree>
    <p:extLst>
      <p:ext uri="{BB962C8B-B14F-4D97-AF65-F5344CB8AC3E}">
        <p14:creationId xmlns:p14="http://schemas.microsoft.com/office/powerpoint/2010/main" val="1452753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Rather than try to take an existing application and continuously deploy it, those parts of the application that will need to change frequently to be independently deployable.</a:t>
            </a:r>
          </a:p>
          <a:p>
            <a:endParaRPr lang="en-US" sz="1200" dirty="0" smtClean="0"/>
          </a:p>
          <a:p>
            <a:r>
              <a:rPr lang="en-US" sz="1200" dirty="0" smtClean="0"/>
              <a:t>As an example keep the majority of the application the same but create a Front End architecture that can be ‘published’ on demand without a major release of core services.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23</a:t>
            </a:fld>
            <a:endParaRPr lang="en-US"/>
          </a:p>
        </p:txBody>
      </p:sp>
    </p:spTree>
    <p:extLst>
      <p:ext uri="{BB962C8B-B14F-4D97-AF65-F5344CB8AC3E}">
        <p14:creationId xmlns:p14="http://schemas.microsoft.com/office/powerpoint/2010/main" val="662720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Many </a:t>
            </a:r>
            <a:r>
              <a:rPr lang="en-US" sz="1200" dirty="0" err="1" smtClean="0"/>
              <a:t>organisations</a:t>
            </a:r>
            <a:r>
              <a:rPr lang="en-US" sz="1200" dirty="0" smtClean="0"/>
              <a:t> want to be lean and get value to their customers quickly.</a:t>
            </a:r>
          </a:p>
          <a:p>
            <a:endParaRPr lang="en-US" sz="1200" dirty="0" smtClean="0"/>
          </a:p>
          <a:p>
            <a:r>
              <a:rPr lang="en-US" sz="1200" dirty="0" smtClean="0"/>
              <a:t>The functionality might be ok to deliver as MVP (as signed off by the product owner), but aspects of the architecture and some enterprise dependencies actually make the chosen functionality non-viable as an MVP.</a:t>
            </a:r>
          </a:p>
          <a:p>
            <a:endParaRPr lang="en-US" sz="1200" dirty="0" smtClean="0"/>
          </a:p>
          <a:p>
            <a:r>
              <a:rPr lang="en-US" sz="1200" dirty="0" smtClean="0"/>
              <a:t>The change that was considered small and fast is now very slow (and probably expensive) as it needs to be coordinated with a corporate release.</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25</a:t>
            </a:fld>
            <a:endParaRPr lang="en-US"/>
          </a:p>
        </p:txBody>
      </p:sp>
    </p:spTree>
    <p:extLst>
      <p:ext uri="{BB962C8B-B14F-4D97-AF65-F5344CB8AC3E}">
        <p14:creationId xmlns:p14="http://schemas.microsoft.com/office/powerpoint/2010/main" val="8988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27</a:t>
            </a:fld>
            <a:endParaRPr lang="en-US"/>
          </a:p>
        </p:txBody>
      </p:sp>
    </p:spTree>
    <p:extLst>
      <p:ext uri="{BB962C8B-B14F-4D97-AF65-F5344CB8AC3E}">
        <p14:creationId xmlns:p14="http://schemas.microsoft.com/office/powerpoint/2010/main" val="128344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 a legacy. Don’t create</a:t>
            </a:r>
            <a:r>
              <a:rPr lang="en-US" baseline="0" dirty="0" smtClean="0"/>
              <a:t> it.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29</a:t>
            </a:fld>
            <a:endParaRPr lang="en-US"/>
          </a:p>
        </p:txBody>
      </p:sp>
    </p:spTree>
    <p:extLst>
      <p:ext uri="{BB962C8B-B14F-4D97-AF65-F5344CB8AC3E}">
        <p14:creationId xmlns:p14="http://schemas.microsoft.com/office/powerpoint/2010/main" val="1874933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  The team isn’t (yet) aware of all of their dependencies with the other enterprise applications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30</a:t>
            </a:fld>
            <a:endParaRPr lang="en-US"/>
          </a:p>
        </p:txBody>
      </p:sp>
    </p:spTree>
    <p:extLst>
      <p:ext uri="{BB962C8B-B14F-4D97-AF65-F5344CB8AC3E}">
        <p14:creationId xmlns:p14="http://schemas.microsoft.com/office/powerpoint/2010/main" val="199892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many</a:t>
            </a:r>
            <a:r>
              <a:rPr lang="en-US" baseline="0" dirty="0" smtClean="0"/>
              <a:t> people have new projects that you’ll be undertaking. Raise the bar high, do things differently. You have the advantage of widespread understanding and proof that </a:t>
            </a:r>
            <a:r>
              <a:rPr lang="en-US" baseline="0" dirty="0" err="1" smtClean="0"/>
              <a:t>DevOps</a:t>
            </a:r>
            <a:r>
              <a:rPr lang="en-US" baseline="0" dirty="0" smtClean="0"/>
              <a:t> makes  a difference. What’s stopping you doing the right thing on greenfield projects?</a:t>
            </a:r>
            <a:endParaRPr lang="en-US"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33</a:t>
            </a:fld>
            <a:endParaRPr lang="en-US"/>
          </a:p>
        </p:txBody>
      </p:sp>
    </p:spTree>
    <p:extLst>
      <p:ext uri="{BB962C8B-B14F-4D97-AF65-F5344CB8AC3E}">
        <p14:creationId xmlns:p14="http://schemas.microsoft.com/office/powerpoint/2010/main" val="2953328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It is often the case that a company’s project funding model and associated gated project methodology focuses too heavily on delivery of a project on time and budget. </a:t>
            </a:r>
          </a:p>
          <a:p>
            <a:endParaRPr lang="en-US" sz="1200" dirty="0" smtClean="0"/>
          </a:p>
          <a:p>
            <a:r>
              <a:rPr lang="en-US" sz="1200" dirty="0" smtClean="0"/>
              <a:t>The operational requirements of scripted build, deployment, testing, validation are often considered too late in the project lifecycle (once vendors and technology are chosen).</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34</a:t>
            </a:fld>
            <a:endParaRPr lang="en-US"/>
          </a:p>
        </p:txBody>
      </p:sp>
    </p:spTree>
    <p:extLst>
      <p:ext uri="{BB962C8B-B14F-4D97-AF65-F5344CB8AC3E}">
        <p14:creationId xmlns:p14="http://schemas.microsoft.com/office/powerpoint/2010/main" val="3285270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35</a:t>
            </a:fld>
            <a:endParaRPr lang="en-US"/>
          </a:p>
        </p:txBody>
      </p:sp>
    </p:spTree>
    <p:extLst>
      <p:ext uri="{BB962C8B-B14F-4D97-AF65-F5344CB8AC3E}">
        <p14:creationId xmlns:p14="http://schemas.microsoft.com/office/powerpoint/2010/main" val="365902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Some of the large vendor commerce platforms weren’t </a:t>
            </a:r>
            <a:r>
              <a:rPr lang="en-US" sz="1200" dirty="0" err="1" smtClean="0"/>
              <a:t>designedwith</a:t>
            </a:r>
            <a:r>
              <a:rPr lang="en-US" sz="1200" dirty="0" smtClean="0"/>
              <a:t> rapid deploys in mind. </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37</a:t>
            </a:fld>
            <a:endParaRPr lang="en-US"/>
          </a:p>
        </p:txBody>
      </p:sp>
    </p:spTree>
    <p:extLst>
      <p:ext uri="{BB962C8B-B14F-4D97-AF65-F5344CB8AC3E}">
        <p14:creationId xmlns:p14="http://schemas.microsoft.com/office/powerpoint/2010/main" val="1434259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Hosting</a:t>
            </a:r>
            <a:r>
              <a:rPr lang="en-US" baseline="0" dirty="0" smtClean="0"/>
              <a:t> partners – no access to code.</a:t>
            </a:r>
          </a:p>
          <a:p>
            <a:endParaRPr lang="en-US" baseline="0" dirty="0" smtClean="0"/>
          </a:p>
          <a:p>
            <a:r>
              <a:rPr lang="en-US" sz="1200" dirty="0" smtClean="0"/>
              <a:t>The reason being, the technology and staffing choices you make now will affect how you can scale in the </a:t>
            </a:r>
            <a:r>
              <a:rPr lang="en-US" sz="1200" dirty="0" err="1" smtClean="0"/>
              <a:t>afuture</a:t>
            </a:r>
            <a:r>
              <a:rPr lang="en-US" sz="1200" dirty="0" smtClean="0"/>
              <a:t>.</a:t>
            </a:r>
          </a:p>
          <a:p>
            <a:endParaRPr lang="en-US" sz="1200" dirty="0" smtClean="0"/>
          </a:p>
          <a:p>
            <a:r>
              <a:rPr lang="en-US" sz="1200" dirty="0" smtClean="0"/>
              <a:t>Choices that in the past might have been judged on a single project delivery are now judged on capability to deliver incrementally ongoing.</a:t>
            </a:r>
          </a:p>
          <a:p>
            <a:endParaRPr lang="en-US" sz="1200" dirty="0" smtClean="0"/>
          </a:p>
          <a:p>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38</a:t>
            </a:fld>
            <a:endParaRPr lang="en-US"/>
          </a:p>
        </p:txBody>
      </p:sp>
    </p:spTree>
    <p:extLst>
      <p:ext uri="{BB962C8B-B14F-4D97-AF65-F5344CB8AC3E}">
        <p14:creationId xmlns:p14="http://schemas.microsoft.com/office/powerpoint/2010/main" val="207441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Every technology decision being made is now with a backdrop of </a:t>
            </a:r>
            <a:r>
              <a:rPr lang="en-US" sz="1200" dirty="0" err="1" smtClean="0"/>
              <a:t>DevOps</a:t>
            </a:r>
            <a:r>
              <a:rPr lang="en-US" sz="1200" dirty="0" smtClean="0"/>
              <a:t> and often the 10 tips in this deck.</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a:t>
            </a:fld>
            <a:endParaRPr lang="en-US"/>
          </a:p>
        </p:txBody>
      </p:sp>
    </p:spTree>
    <p:extLst>
      <p:ext uri="{BB962C8B-B14F-4D97-AF65-F5344CB8AC3E}">
        <p14:creationId xmlns:p14="http://schemas.microsoft.com/office/powerpoint/2010/main" val="1452753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Most blogs and writing on </a:t>
            </a:r>
            <a:r>
              <a:rPr lang="en-US" sz="1200" dirty="0" err="1" smtClean="0"/>
              <a:t>DevOps</a:t>
            </a:r>
            <a:r>
              <a:rPr lang="en-US" sz="1200" dirty="0" smtClean="0"/>
              <a:t> makes the point that a </a:t>
            </a:r>
            <a:r>
              <a:rPr lang="en-US" sz="1200" dirty="0" err="1" smtClean="0"/>
              <a:t>DevOps</a:t>
            </a:r>
            <a:r>
              <a:rPr lang="en-US" sz="1200" dirty="0" smtClean="0"/>
              <a:t> team is an anti-pattern</a:t>
            </a:r>
            <a:r>
              <a:rPr lang="en-US" sz="1200" dirty="0" smtClean="0"/>
              <a:t>.</a:t>
            </a:r>
          </a:p>
          <a:p>
            <a:endParaRPr lang="en-US" sz="1200" dirty="0" smtClean="0"/>
          </a:p>
          <a:p>
            <a:r>
              <a:rPr lang="en-US" sz="1200" dirty="0" smtClean="0"/>
              <a:t>I just ignored that</a:t>
            </a:r>
            <a:r>
              <a:rPr lang="en-US" sz="1200" baseline="0" dirty="0" smtClean="0"/>
              <a:t> because I could see that in an enterprise it makes sense. Even in a start=up it could make sense.</a:t>
            </a:r>
            <a:endParaRPr lang="en-US" sz="1200" dirty="0" smtClean="0"/>
          </a:p>
          <a:p>
            <a:endParaRPr lang="en-US" sz="1200" dirty="0" smtClean="0"/>
          </a:p>
          <a:p>
            <a:r>
              <a:rPr lang="en-US" sz="1200" dirty="0" smtClean="0"/>
              <a:t>In a start-up, or where the challenge is isolated to a few teams then this is correct.</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40</a:t>
            </a:fld>
            <a:endParaRPr lang="en-US"/>
          </a:p>
        </p:txBody>
      </p:sp>
    </p:spTree>
    <p:extLst>
      <p:ext uri="{BB962C8B-B14F-4D97-AF65-F5344CB8AC3E}">
        <p14:creationId xmlns:p14="http://schemas.microsoft.com/office/powerpoint/2010/main" val="3906781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an anti-pattern in my view, but happy to discuss afterwards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Bigger questions exist the deeper into legacy world you go</a:t>
            </a:r>
          </a:p>
          <a:p>
            <a:endParaRPr lang="en-US" baseline="0" dirty="0" smtClean="0"/>
          </a:p>
          <a:p>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Things that have worked for one company may not work fully in another company due to all the different factors at play.</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41</a:t>
            </a:fld>
            <a:endParaRPr lang="en-US"/>
          </a:p>
        </p:txBody>
      </p:sp>
    </p:spTree>
    <p:extLst>
      <p:ext uri="{BB962C8B-B14F-4D97-AF65-F5344CB8AC3E}">
        <p14:creationId xmlns:p14="http://schemas.microsoft.com/office/powerpoint/2010/main" val="148981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For example it won’t increase your level of automated test coverage or help you with your architectural dependencies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43</a:t>
            </a:fld>
            <a:endParaRPr lang="en-US"/>
          </a:p>
        </p:txBody>
      </p:sp>
    </p:spTree>
    <p:extLst>
      <p:ext uri="{BB962C8B-B14F-4D97-AF65-F5344CB8AC3E}">
        <p14:creationId xmlns:p14="http://schemas.microsoft.com/office/powerpoint/2010/main" val="2608806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New ways of working require different </a:t>
            </a:r>
            <a:r>
              <a:rPr lang="en-US" dirty="0" err="1" smtClean="0">
                <a:solidFill>
                  <a:schemeClr val="bg1"/>
                </a:solidFill>
              </a:rPr>
              <a:t>toolinzg</a:t>
            </a:r>
            <a:r>
              <a:rPr lang="en-US" dirty="0" smtClean="0">
                <a:solidFill>
                  <a:schemeClr val="bg1"/>
                </a:solidFill>
              </a:rPr>
              <a:t> that most likely is new in your </a:t>
            </a:r>
            <a:r>
              <a:rPr lang="en-US" dirty="0" err="1" smtClean="0">
                <a:solidFill>
                  <a:schemeClr val="bg1"/>
                </a:solidFill>
              </a:rPr>
              <a:t>organisation</a:t>
            </a:r>
            <a:r>
              <a:rPr lang="en-US" dirty="0" smtClean="0">
                <a:solidFill>
                  <a:schemeClr val="bg1"/>
                </a:solidFill>
              </a:rPr>
              <a:t> </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44</a:t>
            </a:fld>
            <a:endParaRPr lang="en-US"/>
          </a:p>
        </p:txBody>
      </p:sp>
    </p:spTree>
    <p:extLst>
      <p:ext uri="{BB962C8B-B14F-4D97-AF65-F5344CB8AC3E}">
        <p14:creationId xmlns:p14="http://schemas.microsoft.com/office/powerpoint/2010/main" val="2671733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Had</a:t>
            </a:r>
            <a:r>
              <a:rPr lang="en-US" baseline="0" dirty="0" smtClean="0"/>
              <a:t> a one-on-one session with VP of product for large ALM vendor a couple of years ago – I wanted Multi-pace multi vendor </a:t>
            </a:r>
            <a:r>
              <a:rPr lang="en-US" baseline="0" dirty="0" err="1" smtClean="0"/>
              <a:t>propogation</a:t>
            </a:r>
            <a:r>
              <a:rPr lang="en-US" baseline="0" dirty="0" smtClean="0"/>
              <a:t> of builds, test, deploys in various integration environments to work in their toolset. Answer: You’ll have to wait 3 years for that…..</a:t>
            </a:r>
          </a:p>
          <a:p>
            <a:endParaRPr lang="en-US" baseline="0" dirty="0" smtClean="0"/>
          </a:p>
          <a:p>
            <a:r>
              <a:rPr lang="en-US" baseline="0" dirty="0" smtClean="0"/>
              <a:t>Another large Vendor rebrand all of their products ‘</a:t>
            </a:r>
            <a:r>
              <a:rPr lang="en-US" baseline="0" dirty="0" err="1" smtClean="0"/>
              <a:t>DevOps</a:t>
            </a:r>
            <a:r>
              <a:rPr lang="en-US" baseline="0" dirty="0" smtClean="0"/>
              <a:t>’ – </a:t>
            </a:r>
            <a:r>
              <a:rPr lang="en-US" baseline="0" dirty="0" err="1" smtClean="0"/>
              <a:t>ie</a:t>
            </a:r>
            <a:r>
              <a:rPr lang="en-US" baseline="0" dirty="0" smtClean="0"/>
              <a:t> a single aligned view of software engineering, yet they have silos in their own sales team. Would need to talk to 4 different people to get the end-to-end view.</a:t>
            </a:r>
          </a:p>
          <a:p>
            <a:endParaRPr lang="en-US" baseline="0" dirty="0" smtClean="0"/>
          </a:p>
          <a:p>
            <a:r>
              <a:rPr lang="en-US" baseline="0" dirty="0" smtClean="0"/>
              <a:t>Fight the ‘This is the corporate standard’ anti-pattern.</a:t>
            </a:r>
          </a:p>
          <a:p>
            <a:endParaRPr lang="en-US" baseline="0" dirty="0" smtClean="0"/>
          </a:p>
          <a:p>
            <a:r>
              <a:rPr lang="en-US" baseline="0" dirty="0" smtClean="0"/>
              <a:t>The corporate standard tools did not join up the </a:t>
            </a:r>
            <a:r>
              <a:rPr lang="en-US" baseline="0" dirty="0" err="1" smtClean="0"/>
              <a:t>DevOps</a:t>
            </a:r>
            <a:r>
              <a:rPr lang="en-US" baseline="0" dirty="0" smtClean="0"/>
              <a:t> journey.</a:t>
            </a:r>
          </a:p>
          <a:p>
            <a:endParaRPr lang="en-US" baseline="0" dirty="0" smtClean="0"/>
          </a:p>
          <a:p>
            <a:r>
              <a:rPr lang="en-US" baseline="0" dirty="0" smtClean="0"/>
              <a:t>Free the team to innovate – locked down environments stifling innovation. Teams on the phone repeating commands down the phone – </a:t>
            </a:r>
            <a:r>
              <a:rPr lang="en-US" baseline="0" dirty="0" err="1" smtClean="0"/>
              <a:t>skype</a:t>
            </a:r>
            <a:r>
              <a:rPr lang="en-US" baseline="0" dirty="0" smtClean="0"/>
              <a:t> was banned by the way at the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45</a:t>
            </a:fld>
            <a:endParaRPr lang="en-US"/>
          </a:p>
        </p:txBody>
      </p:sp>
    </p:spTree>
    <p:extLst>
      <p:ext uri="{BB962C8B-B14F-4D97-AF65-F5344CB8AC3E}">
        <p14:creationId xmlns:p14="http://schemas.microsoft.com/office/powerpoint/2010/main" val="181799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47</a:t>
            </a:fld>
            <a:endParaRPr lang="en-US"/>
          </a:p>
        </p:txBody>
      </p:sp>
    </p:spTree>
    <p:extLst>
      <p:ext uri="{BB962C8B-B14F-4D97-AF65-F5344CB8AC3E}">
        <p14:creationId xmlns:p14="http://schemas.microsoft.com/office/powerpoint/2010/main" val="3090597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49</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Link Best of Breed Tooling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This is relevant</a:t>
            </a:r>
            <a:r>
              <a:rPr lang="en-US" baseline="0" dirty="0" smtClean="0">
                <a:solidFill>
                  <a:schemeClr val="bg1"/>
                </a:solidFill>
              </a:rPr>
              <a:t> to all technology including </a:t>
            </a:r>
            <a:r>
              <a:rPr lang="en-US" baseline="0" dirty="0" err="1" smtClean="0">
                <a:solidFill>
                  <a:schemeClr val="bg1"/>
                </a:solidFill>
              </a:rPr>
              <a:t>Saas</a:t>
            </a:r>
            <a:r>
              <a:rPr lang="en-US" baseline="0" dirty="0" smtClean="0">
                <a:solidFill>
                  <a:schemeClr val="bg1"/>
                </a:solidFill>
              </a:rPr>
              <a:t> platforms – </a:t>
            </a:r>
            <a:r>
              <a:rPr lang="en-US" baseline="0" dirty="0" err="1" smtClean="0">
                <a:solidFill>
                  <a:schemeClr val="bg1"/>
                </a:solidFill>
              </a:rPr>
              <a:t>Demandware</a:t>
            </a:r>
            <a:r>
              <a:rPr lang="en-US" baseline="0" dirty="0" smtClean="0">
                <a:solidFill>
                  <a:schemeClr val="bg1"/>
                </a:solidFill>
              </a:rPr>
              <a:t>.</a:t>
            </a:r>
            <a:endParaRPr lang="en-US" dirty="0" smtClean="0">
              <a:solidFill>
                <a:schemeClr val="bg1"/>
              </a:solidFill>
            </a:endParaRPr>
          </a:p>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50</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51</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52</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5</a:t>
            </a:fld>
            <a:endParaRPr lang="en-US"/>
          </a:p>
        </p:txBody>
      </p:sp>
    </p:spTree>
    <p:extLst>
      <p:ext uri="{BB962C8B-B14F-4D97-AF65-F5344CB8AC3E}">
        <p14:creationId xmlns:p14="http://schemas.microsoft.com/office/powerpoint/2010/main" val="1452753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53</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54</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55</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a single one of these systems existed </a:t>
            </a:r>
            <a:endParaRPr lang="en-GB" dirty="0"/>
          </a:p>
        </p:txBody>
      </p:sp>
      <p:sp>
        <p:nvSpPr>
          <p:cNvPr id="4" name="Slide Number Placeholder 3"/>
          <p:cNvSpPr>
            <a:spLocks noGrp="1"/>
          </p:cNvSpPr>
          <p:nvPr>
            <p:ph type="sldNum" sz="quarter" idx="10"/>
          </p:nvPr>
        </p:nvSpPr>
        <p:spPr/>
        <p:txBody>
          <a:bodyPr/>
          <a:lstStyle/>
          <a:p>
            <a:fld id="{6B6F8F7F-FE5D-447F-B580-A58B2842775B}" type="slidenum">
              <a:rPr lang="en-GB" smtClean="0"/>
              <a:t>56</a:t>
            </a:fld>
            <a:endParaRPr lang="en-GB" dirty="0"/>
          </a:p>
        </p:txBody>
      </p:sp>
    </p:spTree>
    <p:extLst>
      <p:ext uri="{BB962C8B-B14F-4D97-AF65-F5344CB8AC3E}">
        <p14:creationId xmlns:p14="http://schemas.microsoft.com/office/powerpoint/2010/main" val="493832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Outsource your development, but keep the teams honest by making everybody come through your factory Machines.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58</a:t>
            </a:fld>
            <a:endParaRPr lang="en-US"/>
          </a:p>
        </p:txBody>
      </p:sp>
    </p:spTree>
    <p:extLst>
      <p:ext uri="{BB962C8B-B14F-4D97-AF65-F5344CB8AC3E}">
        <p14:creationId xmlns:p14="http://schemas.microsoft.com/office/powerpoint/2010/main" val="329069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59</a:t>
            </a:fld>
            <a:endParaRPr lang="en-US"/>
          </a:p>
        </p:txBody>
      </p:sp>
    </p:spTree>
    <p:extLst>
      <p:ext uri="{BB962C8B-B14F-4D97-AF65-F5344CB8AC3E}">
        <p14:creationId xmlns:p14="http://schemas.microsoft.com/office/powerpoint/2010/main" val="4216171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62</a:t>
            </a:fld>
            <a:endParaRPr lang="en-US"/>
          </a:p>
        </p:txBody>
      </p:sp>
    </p:spTree>
    <p:extLst>
      <p:ext uri="{BB962C8B-B14F-4D97-AF65-F5344CB8AC3E}">
        <p14:creationId xmlns:p14="http://schemas.microsoft.com/office/powerpoint/2010/main" val="3615040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800" dirty="0" smtClean="0"/>
              <a:t>You need to make a decision early on where you want to focus your energies.</a:t>
            </a:r>
          </a:p>
          <a:p>
            <a:endParaRPr lang="en-US" sz="2800" dirty="0" smtClean="0"/>
          </a:p>
          <a:p>
            <a:r>
              <a:rPr lang="en-US" sz="2800" dirty="0" smtClean="0"/>
              <a:t>Many legacy or corporate applications have been outsourced and might have a slow delivery cycle and governance model but this might be appropriate for the application in question.</a:t>
            </a:r>
          </a:p>
          <a:p>
            <a:endParaRPr lang="en-US" sz="2700" b="1" dirty="0" smtClean="0">
              <a:latin typeface="+mn-lt"/>
            </a:endParaRPr>
          </a:p>
          <a:p>
            <a:endParaRPr lang="en-US" sz="2700" b="1" dirty="0" smtClean="0">
              <a:latin typeface="+mn-lt"/>
            </a:endParaRPr>
          </a:p>
          <a:p>
            <a:r>
              <a:rPr lang="en-US" sz="2700" b="1" dirty="0" smtClean="0">
                <a:latin typeface="+mn-lt"/>
              </a:rPr>
              <a:t>Aim High:</a:t>
            </a:r>
            <a:r>
              <a:rPr lang="en-US" dirty="0" smtClean="0"/>
              <a:t> Aim to have continuously delivery capability for all your high priority applications.</a:t>
            </a:r>
          </a:p>
          <a:p>
            <a:r>
              <a:rPr lang="en-US" sz="3600" b="1" dirty="0" smtClean="0">
                <a:latin typeface="+mn-lt"/>
              </a:rPr>
              <a:t>HOWEVER</a:t>
            </a:r>
            <a:r>
              <a:rPr lang="en-US" sz="3600" dirty="0" smtClean="0">
                <a:latin typeface="+mn-lt"/>
              </a:rPr>
              <a:t>, </a:t>
            </a:r>
            <a:r>
              <a:rPr lang="en-US" dirty="0" smtClean="0"/>
              <a:t>if there are reasons why you can’t or there are constraints, make sure you can continuously deliver your apps into lower environments.</a:t>
            </a:r>
          </a:p>
          <a:p>
            <a:r>
              <a:rPr lang="en-US" dirty="0" smtClean="0"/>
              <a:t>Factors influencing how far you go with Continuous Delivery:</a:t>
            </a:r>
          </a:p>
          <a:p>
            <a:pPr lvl="1"/>
            <a:r>
              <a:rPr lang="en-US" dirty="0" smtClean="0"/>
              <a:t>How many environments you have.</a:t>
            </a:r>
          </a:p>
          <a:p>
            <a:pPr lvl="1"/>
            <a:r>
              <a:rPr lang="en-US" dirty="0" smtClean="0"/>
              <a:t>Suitability of software and the amount of automated tests.</a:t>
            </a:r>
          </a:p>
          <a:p>
            <a:pPr lvl="1"/>
            <a:r>
              <a:rPr lang="en-US" dirty="0" smtClean="0"/>
              <a:t>How well you have control over the deployments made into those environments.</a:t>
            </a:r>
          </a:p>
          <a:p>
            <a:pPr lvl="1"/>
            <a:r>
              <a:rPr lang="en-US" dirty="0" smtClean="0"/>
              <a:t>How many other teams are sharing the environment for their projects</a:t>
            </a:r>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63</a:t>
            </a:fld>
            <a:endParaRPr lang="en-US"/>
          </a:p>
        </p:txBody>
      </p:sp>
    </p:spTree>
    <p:extLst>
      <p:ext uri="{BB962C8B-B14F-4D97-AF65-F5344CB8AC3E}">
        <p14:creationId xmlns:p14="http://schemas.microsoft.com/office/powerpoint/2010/main" val="2551102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64</a:t>
            </a:fld>
            <a:endParaRPr lang="en-US"/>
          </a:p>
        </p:txBody>
      </p:sp>
    </p:spTree>
    <p:extLst>
      <p:ext uri="{BB962C8B-B14F-4D97-AF65-F5344CB8AC3E}">
        <p14:creationId xmlns:p14="http://schemas.microsoft.com/office/powerpoint/2010/main" val="1858181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66</a:t>
            </a:fld>
            <a:endParaRPr lang="en-US"/>
          </a:p>
        </p:txBody>
      </p:sp>
    </p:spTree>
    <p:extLst>
      <p:ext uri="{BB962C8B-B14F-4D97-AF65-F5344CB8AC3E}">
        <p14:creationId xmlns:p14="http://schemas.microsoft.com/office/powerpoint/2010/main" val="3615040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6</a:t>
            </a:fld>
            <a:endParaRPr lang="en-US"/>
          </a:p>
        </p:txBody>
      </p:sp>
    </p:spTree>
    <p:extLst>
      <p:ext uri="{BB962C8B-B14F-4D97-AF65-F5344CB8AC3E}">
        <p14:creationId xmlns:p14="http://schemas.microsoft.com/office/powerpoint/2010/main" val="323509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back this</a:t>
            </a:r>
            <a:r>
              <a:rPr lang="en-US" baseline="0" dirty="0" smtClean="0"/>
              <a:t> up – check out the </a:t>
            </a:r>
            <a:r>
              <a:rPr lang="en-US" baseline="0" dirty="0" err="1" smtClean="0"/>
              <a:t>definitino</a:t>
            </a:r>
            <a:r>
              <a:rPr lang="en-US" baseline="0" dirty="0" smtClean="0"/>
              <a:t> from the oxford dictionary.</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7</a:t>
            </a:fld>
            <a:endParaRPr lang="en-US"/>
          </a:p>
        </p:txBody>
      </p:sp>
    </p:spTree>
    <p:extLst>
      <p:ext uri="{BB962C8B-B14F-4D97-AF65-F5344CB8AC3E}">
        <p14:creationId xmlns:p14="http://schemas.microsoft.com/office/powerpoint/2010/main" val="849928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in my deck today I’m applying</a:t>
            </a:r>
            <a:r>
              <a:rPr lang="en-US" baseline="0" dirty="0" smtClean="0"/>
              <a:t> in some form within Cambridge Satchel.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8</a:t>
            </a:fld>
            <a:endParaRPr lang="en-US"/>
          </a:p>
        </p:txBody>
      </p:sp>
    </p:spTree>
    <p:extLst>
      <p:ext uri="{BB962C8B-B14F-4D97-AF65-F5344CB8AC3E}">
        <p14:creationId xmlns:p14="http://schemas.microsoft.com/office/powerpoint/2010/main" val="15321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Enterprises</a:t>
            </a:r>
            <a:r>
              <a:rPr lang="en-US" baseline="0" dirty="0" smtClean="0"/>
              <a:t> are backfilling years of technical debt, dysfunction and lack of control of IT processes.</a:t>
            </a:r>
          </a:p>
          <a:p>
            <a:r>
              <a:rPr lang="en-US" baseline="0" dirty="0" smtClean="0"/>
              <a:t>Start-ups have the advantage of starting from a clean sheet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9</a:t>
            </a:fld>
            <a:endParaRPr lang="en-US"/>
          </a:p>
        </p:txBody>
      </p:sp>
    </p:spTree>
    <p:extLst>
      <p:ext uri="{BB962C8B-B14F-4D97-AF65-F5344CB8AC3E}">
        <p14:creationId xmlns:p14="http://schemas.microsoft.com/office/powerpoint/2010/main" val="3659029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2600" b="1" dirty="0" smtClean="0">
                <a:latin typeface="+mn-lt"/>
              </a:rPr>
              <a:t>Plan your attack: </a:t>
            </a:r>
            <a:r>
              <a:rPr lang="en-US" dirty="0" smtClean="0"/>
              <a:t>It may be boring but you need a plan. Define clear goals and explain the benefits of a </a:t>
            </a:r>
            <a:r>
              <a:rPr lang="en-US" dirty="0" err="1" smtClean="0"/>
              <a:t>DevOps</a:t>
            </a:r>
            <a:r>
              <a:rPr lang="en-US" dirty="0" smtClean="0"/>
              <a:t> approach in the enterprise. This  might be required to get funding in the first place.</a:t>
            </a:r>
          </a:p>
          <a:p>
            <a:pPr marL="457200" lvl="1" indent="0">
              <a:buNone/>
            </a:pPr>
            <a:endParaRPr lang="en-US" dirty="0" smtClean="0"/>
          </a:p>
          <a:p>
            <a:pPr lvl="1"/>
            <a:r>
              <a:rPr lang="en-US" sz="2600" b="1" dirty="0" smtClean="0">
                <a:latin typeface="+mn-lt"/>
              </a:rPr>
              <a:t>Keep it simple: </a:t>
            </a:r>
            <a:r>
              <a:rPr lang="en-US" dirty="0" smtClean="0"/>
              <a:t>There will be a lot of people who will not have even a basic understanding of the steps required to make great software or how team structure and ways of working are so critical. They may have had experience in the past of a bit of coding or might have some understanding of Ops but assume that they know nothing. </a:t>
            </a:r>
          </a:p>
          <a:p>
            <a:pPr lvl="1"/>
            <a:endParaRPr lang="en-US" dirty="0" smtClean="0"/>
          </a:p>
          <a:p>
            <a:pPr marL="454025" lvl="1" indent="-454025">
              <a:spcBef>
                <a:spcPts val="2000"/>
              </a:spcBef>
              <a:buClr>
                <a:schemeClr val="bg1">
                  <a:lumMod val="65000"/>
                </a:schemeClr>
              </a:buClr>
            </a:pPr>
            <a:r>
              <a:rPr lang="en-US" sz="1600" b="1" dirty="0" smtClean="0">
                <a:latin typeface="+mn-lt"/>
              </a:rPr>
              <a:t>	Show it working…: </a:t>
            </a:r>
            <a:r>
              <a:rPr lang="en-US" sz="1200" dirty="0" smtClean="0"/>
              <a:t>You can have all the </a:t>
            </a:r>
            <a:r>
              <a:rPr lang="en-US" sz="1200" dirty="0" err="1" smtClean="0"/>
              <a:t>Powerpoint</a:t>
            </a:r>
            <a:r>
              <a:rPr lang="en-US" sz="1200" dirty="0" smtClean="0"/>
              <a:t> presentations in the world describing your approach and the benefits it will bring but in an enterprise people won’t fully understand it until you can showcase the improvements in end to end process. Over communicate.</a:t>
            </a:r>
          </a:p>
          <a:p>
            <a:pPr marL="454025" lvl="1" indent="-454025">
              <a:spcBef>
                <a:spcPts val="2000"/>
              </a:spcBef>
              <a:buClr>
                <a:schemeClr val="bg1">
                  <a:lumMod val="65000"/>
                </a:schemeClr>
              </a:buClr>
            </a:pPr>
            <a:endParaRPr lang="en-US" sz="1600" b="1" dirty="0" smtClean="0">
              <a:latin typeface="+mn-lt"/>
            </a:endParaRPr>
          </a:p>
          <a:p>
            <a:pPr marL="454025" lvl="1" indent="-454025">
              <a:spcBef>
                <a:spcPts val="2000"/>
              </a:spcBef>
              <a:buClr>
                <a:schemeClr val="bg1">
                  <a:lumMod val="65000"/>
                </a:schemeClr>
              </a:buClr>
            </a:pPr>
            <a:r>
              <a:rPr lang="en-US" sz="1600" b="1" dirty="0" smtClean="0">
                <a:latin typeface="+mn-lt"/>
              </a:rPr>
              <a:t>	</a:t>
            </a:r>
            <a:r>
              <a:rPr lang="en-US" sz="1200" b="1" dirty="0" smtClean="0"/>
              <a:t>	</a:t>
            </a:r>
            <a:r>
              <a:rPr lang="en-US" sz="1600" b="1" dirty="0" smtClean="0">
                <a:latin typeface="+mn-lt"/>
              </a:rPr>
              <a:t>Use diagrams: </a:t>
            </a:r>
            <a:r>
              <a:rPr lang="en-US" sz="1200" dirty="0" smtClean="0"/>
              <a:t>People in the enterprise are less likely to get excited by the latest scripting platform, test automation tool or cloud service! That is until they </a:t>
            </a:r>
            <a:r>
              <a:rPr lang="en-US" sz="1200" dirty="0" err="1" smtClean="0"/>
              <a:t>realise</a:t>
            </a:r>
            <a:r>
              <a:rPr lang="en-US" sz="1200" dirty="0" smtClean="0"/>
              <a:t> what benefits it has for them or their team. Show it in pictures and compare and contrast old ways of working.</a:t>
            </a:r>
          </a:p>
          <a:p>
            <a:pPr marL="454025" lvl="1" indent="-454025">
              <a:spcBef>
                <a:spcPts val="2000"/>
              </a:spcBef>
              <a:buClr>
                <a:schemeClr val="bg1">
                  <a:lumMod val="65000"/>
                </a:schemeClr>
              </a:buClr>
            </a:pPr>
            <a:endParaRPr lang="en-US" sz="1200" dirty="0" smtClean="0"/>
          </a:p>
          <a:p>
            <a:pPr marL="454025" lvl="1" indent="-454025">
              <a:spcBef>
                <a:spcPts val="2000"/>
              </a:spcBef>
              <a:buClr>
                <a:schemeClr val="bg1">
                  <a:lumMod val="65000"/>
                </a:schemeClr>
              </a:buClr>
            </a:pPr>
            <a:r>
              <a:rPr lang="en-US" sz="1200" dirty="0" smtClean="0"/>
              <a:t>	</a:t>
            </a:r>
            <a:r>
              <a:rPr lang="en-US" sz="1200" b="1" dirty="0" smtClean="0">
                <a:latin typeface="+mn-lt"/>
              </a:rPr>
              <a:t>Be honest: </a:t>
            </a:r>
            <a:r>
              <a:rPr lang="en-US" sz="1200" b="0" dirty="0" smtClean="0">
                <a:latin typeface="+mn-lt"/>
              </a:rPr>
              <a:t>In</a:t>
            </a:r>
            <a:r>
              <a:rPr lang="en-US" sz="1200" b="0" baseline="0" dirty="0" smtClean="0">
                <a:latin typeface="+mn-lt"/>
              </a:rPr>
              <a:t> an enterprise this stuff is hard. Understand what you’re going after and be clear on outcomes</a:t>
            </a:r>
            <a:r>
              <a:rPr lang="en-US" sz="1200" b="0" baseline="0" dirty="0" smtClean="0">
                <a:latin typeface="+mn-lt"/>
              </a:rPr>
              <a:t>.</a:t>
            </a:r>
          </a:p>
          <a:p>
            <a:pPr marL="454025" lvl="1" indent="-454025">
              <a:spcBef>
                <a:spcPts val="2000"/>
              </a:spcBef>
              <a:buClr>
                <a:schemeClr val="bg1">
                  <a:lumMod val="65000"/>
                </a:schemeClr>
              </a:buClr>
            </a:pPr>
            <a:endParaRPr lang="en-US" sz="1200" b="0" baseline="0" dirty="0" smtClean="0">
              <a:latin typeface="+mn-lt"/>
            </a:endParaRPr>
          </a:p>
          <a:p>
            <a:pPr marL="454025" lvl="1" indent="-454025">
              <a:spcBef>
                <a:spcPts val="2000"/>
              </a:spcBef>
              <a:buClr>
                <a:schemeClr val="bg1">
                  <a:lumMod val="65000"/>
                </a:schemeClr>
              </a:buClr>
            </a:pPr>
            <a:endParaRPr lang="en-US" sz="1200" dirty="0" smtClean="0"/>
          </a:p>
          <a:p>
            <a:pPr marL="454025" lvl="1" indent="-454025">
              <a:spcBef>
                <a:spcPts val="2000"/>
              </a:spcBef>
              <a:buClr>
                <a:schemeClr val="bg1">
                  <a:lumMod val="65000"/>
                </a:schemeClr>
              </a:buClr>
            </a:pPr>
            <a:endParaRPr lang="en-US"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B13C62-057D-5E4D-8C74-D784732327AE}" type="slidenum">
              <a:rPr lang="en-US" smtClean="0"/>
              <a:t>10</a:t>
            </a:fld>
            <a:endParaRPr lang="en-US"/>
          </a:p>
        </p:txBody>
      </p:sp>
    </p:spTree>
    <p:extLst>
      <p:ext uri="{BB962C8B-B14F-4D97-AF65-F5344CB8AC3E}">
        <p14:creationId xmlns:p14="http://schemas.microsoft.com/office/powerpoint/2010/main" val="19008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8" name="Rectangle 127"/>
          <p:cNvSpPr/>
          <p:nvPr userDrawn="1"/>
        </p:nvSpPr>
        <p:spPr>
          <a:xfrm>
            <a:off x="3612" y="128"/>
            <a:ext cx="6791325" cy="477441"/>
          </a:xfrm>
          <a:prstGeom prst="rect">
            <a:avLst/>
          </a:prstGeom>
          <a:gradFill flip="none" rotWithShape="1">
            <a:gsLst>
              <a:gs pos="0">
                <a:srgbClr val="632523"/>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endParaRPr>
          </a:p>
        </p:txBody>
      </p:sp>
      <p:pic>
        <p:nvPicPr>
          <p:cNvPr id="129" name="Picture 128" descr="MadeInGB-Colour-m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083" y="54028"/>
            <a:ext cx="1598086" cy="727254"/>
          </a:xfrm>
          <a:prstGeom prst="rect">
            <a:avLst/>
          </a:prstGeom>
        </p:spPr>
      </p:pic>
      <p:sp>
        <p:nvSpPr>
          <p:cNvPr id="13" name="Date Placeholder 3"/>
          <p:cNvSpPr>
            <a:spLocks noGrp="1"/>
          </p:cNvSpPr>
          <p:nvPr userDrawn="1">
            <p:ph type="dt" sz="half" idx="10"/>
          </p:nvPr>
        </p:nvSpPr>
        <p:spPr>
          <a:xfrm>
            <a:off x="6718736" y="4827774"/>
            <a:ext cx="2133600" cy="273844"/>
          </a:xfrm>
        </p:spPr>
        <p:txBody>
          <a:bodyPr/>
          <a:lstStyle/>
          <a:p>
            <a:fld id="{88006502-A76A-C844-B66F-1D39D92452D7}" type="datetimeFigureOut">
              <a:rPr lang="en-US" smtClean="0"/>
              <a:t>22/10/2014</a:t>
            </a:fld>
            <a:endParaRPr lang="en-US"/>
          </a:p>
        </p:txBody>
      </p:sp>
      <p:sp>
        <p:nvSpPr>
          <p:cNvPr id="16" name="Rounded Rectangle 15"/>
          <p:cNvSpPr/>
          <p:nvPr userDrawn="1"/>
        </p:nvSpPr>
        <p:spPr>
          <a:xfrm>
            <a:off x="5535084" y="943167"/>
            <a:ext cx="3143250" cy="3420933"/>
          </a:xfrm>
          <a:prstGeom prst="roundRect">
            <a:avLst/>
          </a:prstGeom>
          <a:solidFill>
            <a:schemeClr val="bg1">
              <a:lumMod val="85000"/>
            </a:schemeClr>
          </a:solidFill>
          <a:ln>
            <a:noFill/>
          </a:ln>
          <a:effectLst>
            <a:outerShdw blurRad="12700" dir="19800000" algn="tl" rotWithShape="0">
              <a:schemeClr val="bg1">
                <a:lumMod val="65000"/>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endParaRPr>
          </a:p>
        </p:txBody>
      </p:sp>
      <p:sp>
        <p:nvSpPr>
          <p:cNvPr id="68" name="Subtitle 2"/>
          <p:cNvSpPr>
            <a:spLocks noGrp="1"/>
          </p:cNvSpPr>
          <p:nvPr userDrawn="1">
            <p:ph type="subTitle" idx="1"/>
          </p:nvPr>
        </p:nvSpPr>
        <p:spPr>
          <a:xfrm>
            <a:off x="67914" y="40520"/>
            <a:ext cx="5143934" cy="655674"/>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07" name="TextBox 106"/>
          <p:cNvSpPr txBox="1"/>
          <p:nvPr userDrawn="1"/>
        </p:nvSpPr>
        <p:spPr>
          <a:xfrm>
            <a:off x="61269" y="1930154"/>
            <a:ext cx="1228431" cy="1077218"/>
          </a:xfrm>
          <a:prstGeom prst="rect">
            <a:avLst/>
          </a:prstGeom>
          <a:noFill/>
        </p:spPr>
        <p:txBody>
          <a:bodyPr wrap="square" rtlCol="0">
            <a:spAutoFit/>
          </a:bodyPr>
          <a:lstStyle/>
          <a:p>
            <a:pPr algn="ctr"/>
            <a:r>
              <a:rPr lang="en-US" sz="1200" b="1" dirty="0" smtClean="0">
                <a:latin typeface="Helvetica Neue Light"/>
                <a:cs typeface="Helvetica Neue Light"/>
              </a:rPr>
              <a:t>The team’s level of agile working practices</a:t>
            </a:r>
          </a:p>
          <a:p>
            <a:pPr algn="ctr"/>
            <a:endParaRPr lang="en-US" sz="1400" b="1" dirty="0">
              <a:latin typeface="Helvetica Neue Light"/>
              <a:cs typeface="Helvetica Neue Light"/>
            </a:endParaRPr>
          </a:p>
          <a:p>
            <a:pPr algn="ctr"/>
            <a:r>
              <a:rPr lang="en-US" sz="1400" b="1" dirty="0" smtClean="0">
                <a:latin typeface="Helvetica Neue Light"/>
                <a:cs typeface="Helvetica Neue Light"/>
              </a:rPr>
              <a:t>(Agile/lean) </a:t>
            </a:r>
            <a:endParaRPr lang="en-US" sz="1400" b="1" dirty="0">
              <a:latin typeface="Helvetica Neue Light"/>
              <a:cs typeface="Helvetica Neue Light"/>
            </a:endParaRPr>
          </a:p>
        </p:txBody>
      </p:sp>
      <p:grpSp>
        <p:nvGrpSpPr>
          <p:cNvPr id="69" name="Group 68"/>
          <p:cNvGrpSpPr/>
          <p:nvPr userDrawn="1"/>
        </p:nvGrpSpPr>
        <p:grpSpPr>
          <a:xfrm>
            <a:off x="1390598" y="836153"/>
            <a:ext cx="3656014" cy="3475032"/>
            <a:chOff x="2326225" y="1151573"/>
            <a:chExt cx="4638029" cy="4408429"/>
          </a:xfrm>
        </p:grpSpPr>
        <p:sp>
          <p:nvSpPr>
            <p:cNvPr id="72" name="Rectangle 71"/>
            <p:cNvSpPr/>
            <p:nvPr/>
          </p:nvSpPr>
          <p:spPr>
            <a:xfrm>
              <a:off x="2546848" y="1250618"/>
              <a:ext cx="4232411" cy="4243356"/>
            </a:xfrm>
            <a:prstGeom prst="rect">
              <a:avLst/>
            </a:prstGeom>
            <a:gradFill flip="none" rotWithShape="1">
              <a:gsLst>
                <a:gs pos="8000">
                  <a:srgbClr val="FC0006"/>
                </a:gs>
                <a:gs pos="100000">
                  <a:srgbClr val="6DFF00"/>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p:nvSpPr>
          <p:spPr>
            <a:xfrm rot="5400000">
              <a:off x="5756150" y="1263666"/>
              <a:ext cx="1033746" cy="1012474"/>
            </a:xfrm>
            <a:prstGeom prst="rect">
              <a:avLst/>
            </a:prstGeom>
            <a:solidFill>
              <a:srgbClr val="6D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4728214" y="2336453"/>
              <a:ext cx="1018069" cy="1012474"/>
            </a:xfrm>
            <a:prstGeom prst="rect">
              <a:avLst/>
            </a:prstGeom>
            <a:solidFill>
              <a:srgbClr val="B5AA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rot="10800000">
              <a:off x="3666246" y="3379450"/>
              <a:ext cx="1018071" cy="1012474"/>
            </a:xfrm>
            <a:prstGeom prst="rect">
              <a:avLst/>
            </a:prstGeom>
            <a:solidFill>
              <a:srgbClr val="EA5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rot="10800000">
              <a:off x="2569580" y="4488440"/>
              <a:ext cx="1018069" cy="101247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ight Arrow 76"/>
            <p:cNvSpPr/>
            <p:nvPr/>
          </p:nvSpPr>
          <p:spPr>
            <a:xfrm rot="18900000">
              <a:off x="5568427" y="1649007"/>
              <a:ext cx="1395827" cy="281437"/>
            </a:xfrm>
            <a:prstGeom prst="right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H="1">
              <a:off x="2521294" y="4450483"/>
              <a:ext cx="431551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2533228" y="3390063"/>
              <a:ext cx="441880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2522187" y="2322721"/>
              <a:ext cx="436374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763059" y="1175090"/>
              <a:ext cx="0" cy="4373611"/>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692661" y="1163332"/>
              <a:ext cx="6112" cy="4396670"/>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628376" y="1151573"/>
              <a:ext cx="0" cy="4396214"/>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84" name="Right Arrow 83"/>
            <p:cNvSpPr/>
            <p:nvPr/>
          </p:nvSpPr>
          <p:spPr>
            <a:xfrm rot="18900000">
              <a:off x="4521122" y="2742094"/>
              <a:ext cx="1370219" cy="281437"/>
            </a:xfrm>
            <a:prstGeom prst="rightArrow">
              <a:avLst/>
            </a:prstGeom>
            <a:solidFill>
              <a:schemeClr val="bg1">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ight Arrow 84"/>
            <p:cNvSpPr/>
            <p:nvPr/>
          </p:nvSpPr>
          <p:spPr>
            <a:xfrm rot="18900000">
              <a:off x="3466220" y="3804176"/>
              <a:ext cx="1353812" cy="281437"/>
            </a:xfrm>
            <a:prstGeom prst="rightArrow">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ight Arrow 85"/>
            <p:cNvSpPr/>
            <p:nvPr/>
          </p:nvSpPr>
          <p:spPr>
            <a:xfrm rot="18900000">
              <a:off x="2326225" y="4892177"/>
              <a:ext cx="1437094" cy="281437"/>
            </a:xfrm>
            <a:prstGeom prst="rightArrow">
              <a:avLst/>
            </a:prstGeom>
            <a:solidFill>
              <a:schemeClr val="bg1">
                <a:alpha val="3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3624897" y="1218285"/>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507023" y="2322721"/>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507023" y="3389110"/>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2507023" y="4452771"/>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2507023" y="5522508"/>
              <a:ext cx="4276994"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2507023" y="1208770"/>
              <a:ext cx="4323094"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4693204" y="1220203"/>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5757272" y="1170333"/>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6822615" y="1215936"/>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2507023" y="1217319"/>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userDrawn="1"/>
        </p:nvCxnSpPr>
        <p:spPr>
          <a:xfrm>
            <a:off x="1201437" y="4503472"/>
            <a:ext cx="403949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4128261" y="4450343"/>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265862" y="4450343"/>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2412733" y="4446311"/>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rot="5400000" flipV="1">
            <a:off x="1348095" y="3422981"/>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rot="5400000" flipV="1">
            <a:off x="1348095" y="2571458"/>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rot="5400000" flipV="1">
            <a:off x="1348095" y="1709058"/>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p:cNvSpPr txBox="1"/>
          <p:nvPr userDrawn="1"/>
        </p:nvSpPr>
        <p:spPr>
          <a:xfrm>
            <a:off x="1905000" y="4579657"/>
            <a:ext cx="2766320" cy="461665"/>
          </a:xfrm>
          <a:prstGeom prst="rect">
            <a:avLst/>
          </a:prstGeom>
          <a:solidFill>
            <a:srgbClr val="FFFFFF">
              <a:alpha val="68000"/>
            </a:srgbClr>
          </a:solidFill>
        </p:spPr>
        <p:txBody>
          <a:bodyPr wrap="square" rtlCol="0">
            <a:spAutoFit/>
          </a:bodyPr>
          <a:lstStyle/>
          <a:p>
            <a:pPr algn="ctr"/>
            <a:r>
              <a:rPr lang="en-US" sz="1200" b="1" dirty="0" smtClean="0">
                <a:latin typeface="Helvetica Neue Light"/>
                <a:cs typeface="Helvetica Neue Light"/>
              </a:rPr>
              <a:t>Level of Independently testable and </a:t>
            </a:r>
          </a:p>
          <a:p>
            <a:pPr algn="ctr"/>
            <a:r>
              <a:rPr lang="en-US" sz="1200" b="1" dirty="0" smtClean="0">
                <a:latin typeface="Helvetica Neue Light"/>
                <a:cs typeface="Helvetica Neue Light"/>
              </a:rPr>
              <a:t>deployable software</a:t>
            </a:r>
            <a:endParaRPr lang="en-US" sz="1200" b="1" dirty="0">
              <a:latin typeface="Helvetica Neue Light"/>
              <a:cs typeface="Helvetica Neue Light"/>
            </a:endParaRPr>
          </a:p>
        </p:txBody>
      </p:sp>
      <p:sp>
        <p:nvSpPr>
          <p:cNvPr id="105" name="TextBox 104"/>
          <p:cNvSpPr txBox="1"/>
          <p:nvPr userDrawn="1"/>
        </p:nvSpPr>
        <p:spPr>
          <a:xfrm>
            <a:off x="1494077" y="4507831"/>
            <a:ext cx="807152" cy="194089"/>
          </a:xfrm>
          <a:prstGeom prst="rect">
            <a:avLst/>
          </a:prstGeom>
          <a:noFill/>
        </p:spPr>
        <p:txBody>
          <a:bodyPr wrap="square" rtlCol="0">
            <a:spAutoFit/>
          </a:bodyPr>
          <a:lstStyle/>
          <a:p>
            <a:pPr algn="ctr"/>
            <a:r>
              <a:rPr lang="en-US" sz="1000" dirty="0" smtClean="0">
                <a:latin typeface="Helvetica Neue Light"/>
                <a:cs typeface="Helvetica Neue Light"/>
              </a:rPr>
              <a:t>Low</a:t>
            </a:r>
            <a:endParaRPr lang="en-US" sz="1000" dirty="0">
              <a:latin typeface="Helvetica Neue Light"/>
              <a:cs typeface="Helvetica Neue Light"/>
            </a:endParaRPr>
          </a:p>
        </p:txBody>
      </p:sp>
      <p:sp>
        <p:nvSpPr>
          <p:cNvPr id="106" name="TextBox 105"/>
          <p:cNvSpPr txBox="1"/>
          <p:nvPr userDrawn="1"/>
        </p:nvSpPr>
        <p:spPr>
          <a:xfrm>
            <a:off x="4544320" y="4534873"/>
            <a:ext cx="807152" cy="194089"/>
          </a:xfrm>
          <a:prstGeom prst="rect">
            <a:avLst/>
          </a:prstGeom>
          <a:noFill/>
        </p:spPr>
        <p:txBody>
          <a:bodyPr wrap="square" rtlCol="0">
            <a:spAutoFit/>
          </a:bodyPr>
          <a:lstStyle/>
          <a:p>
            <a:pPr algn="ctr"/>
            <a:r>
              <a:rPr lang="en-US" sz="1000" dirty="0" smtClean="0">
                <a:latin typeface="Helvetica Neue Light"/>
                <a:cs typeface="Helvetica Neue Light"/>
              </a:rPr>
              <a:t>High</a:t>
            </a:r>
            <a:endParaRPr lang="en-US" sz="1000" dirty="0">
              <a:latin typeface="Helvetica Neue Light"/>
              <a:cs typeface="Helvetica Neue Light"/>
            </a:endParaRPr>
          </a:p>
        </p:txBody>
      </p:sp>
      <p:sp>
        <p:nvSpPr>
          <p:cNvPr id="108" name="TextBox 107"/>
          <p:cNvSpPr txBox="1"/>
          <p:nvPr userDrawn="1"/>
        </p:nvSpPr>
        <p:spPr>
          <a:xfrm>
            <a:off x="5119851" y="4455632"/>
            <a:ext cx="932066" cy="584776"/>
          </a:xfrm>
          <a:prstGeom prst="rect">
            <a:avLst/>
          </a:prstGeom>
          <a:noFill/>
        </p:spPr>
        <p:txBody>
          <a:bodyPr wrap="none" rtlCol="0">
            <a:spAutoFit/>
          </a:bodyPr>
          <a:lstStyle/>
          <a:p>
            <a:r>
              <a:rPr lang="en-US" sz="1600" dirty="0" smtClean="0"/>
              <a:t>Software</a:t>
            </a:r>
          </a:p>
          <a:p>
            <a:r>
              <a:rPr lang="en-US" sz="1600" dirty="0" smtClean="0"/>
              <a:t>Design</a:t>
            </a:r>
            <a:endParaRPr lang="en-US" sz="1600" dirty="0"/>
          </a:p>
        </p:txBody>
      </p:sp>
      <p:sp>
        <p:nvSpPr>
          <p:cNvPr id="109" name="TextBox 108"/>
          <p:cNvSpPr txBox="1"/>
          <p:nvPr userDrawn="1"/>
        </p:nvSpPr>
        <p:spPr>
          <a:xfrm>
            <a:off x="586861" y="657947"/>
            <a:ext cx="648936" cy="615553"/>
          </a:xfrm>
          <a:prstGeom prst="rect">
            <a:avLst/>
          </a:prstGeom>
          <a:noFill/>
        </p:spPr>
        <p:txBody>
          <a:bodyPr wrap="none" rtlCol="0">
            <a:spAutoFit/>
          </a:bodyPr>
          <a:lstStyle/>
          <a:p>
            <a:r>
              <a:rPr lang="en-US" sz="1600" dirty="0" smtClean="0"/>
              <a:t>Team</a:t>
            </a:r>
          </a:p>
          <a:p>
            <a:endParaRPr lang="en-US" dirty="0"/>
          </a:p>
        </p:txBody>
      </p:sp>
      <p:sp>
        <p:nvSpPr>
          <p:cNvPr id="110" name="TextBox 109"/>
          <p:cNvSpPr txBox="1"/>
          <p:nvPr userDrawn="1"/>
        </p:nvSpPr>
        <p:spPr>
          <a:xfrm>
            <a:off x="765404" y="3889632"/>
            <a:ext cx="807152" cy="194089"/>
          </a:xfrm>
          <a:prstGeom prst="rect">
            <a:avLst/>
          </a:prstGeom>
          <a:noFill/>
        </p:spPr>
        <p:txBody>
          <a:bodyPr wrap="square" rtlCol="0">
            <a:spAutoFit/>
          </a:bodyPr>
          <a:lstStyle/>
          <a:p>
            <a:pPr algn="ctr"/>
            <a:r>
              <a:rPr lang="en-US" sz="1000" dirty="0" smtClean="0">
                <a:latin typeface="Helvetica Neue Light"/>
                <a:cs typeface="Helvetica Neue Light"/>
              </a:rPr>
              <a:t>Low</a:t>
            </a:r>
            <a:endParaRPr lang="en-US" sz="1000" dirty="0">
              <a:latin typeface="Helvetica Neue Light"/>
              <a:cs typeface="Helvetica Neue Light"/>
            </a:endParaRPr>
          </a:p>
        </p:txBody>
      </p:sp>
      <p:sp>
        <p:nvSpPr>
          <p:cNvPr id="111" name="TextBox 110"/>
          <p:cNvSpPr txBox="1"/>
          <p:nvPr userDrawn="1"/>
        </p:nvSpPr>
        <p:spPr>
          <a:xfrm>
            <a:off x="702943" y="1122683"/>
            <a:ext cx="807152" cy="194089"/>
          </a:xfrm>
          <a:prstGeom prst="rect">
            <a:avLst/>
          </a:prstGeom>
          <a:noFill/>
        </p:spPr>
        <p:txBody>
          <a:bodyPr wrap="square" rtlCol="0">
            <a:spAutoFit/>
          </a:bodyPr>
          <a:lstStyle/>
          <a:p>
            <a:pPr algn="ctr"/>
            <a:r>
              <a:rPr lang="en-US" sz="1000" dirty="0" smtClean="0">
                <a:latin typeface="Helvetica Neue Light"/>
                <a:cs typeface="Helvetica Neue Light"/>
              </a:rPr>
              <a:t>High</a:t>
            </a:r>
            <a:endParaRPr lang="en-US" sz="1000" dirty="0">
              <a:latin typeface="Helvetica Neue Light"/>
              <a:cs typeface="Helvetica Neue Light"/>
            </a:endParaRPr>
          </a:p>
        </p:txBody>
      </p:sp>
      <p:cxnSp>
        <p:nvCxnSpPr>
          <p:cNvPr id="112" name="Straight Arrow Connector 111"/>
          <p:cNvCxnSpPr/>
          <p:nvPr userDrawn="1"/>
        </p:nvCxnSpPr>
        <p:spPr>
          <a:xfrm flipV="1">
            <a:off x="1323355" y="695066"/>
            <a:ext cx="0" cy="3893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3" name="TextBox 112"/>
          <p:cNvSpPr txBox="1"/>
          <p:nvPr userDrawn="1"/>
        </p:nvSpPr>
        <p:spPr>
          <a:xfrm>
            <a:off x="1676077" y="3774041"/>
            <a:ext cx="496955" cy="291133"/>
          </a:xfrm>
          <a:prstGeom prst="rect">
            <a:avLst/>
          </a:prstGeom>
          <a:noFill/>
        </p:spPr>
        <p:txBody>
          <a:bodyPr wrap="none" rtlCol="0">
            <a:spAutoFit/>
          </a:bodyPr>
          <a:lstStyle/>
          <a:p>
            <a:r>
              <a:rPr lang="en-US" dirty="0" smtClean="0">
                <a:solidFill>
                  <a:schemeClr val="bg1"/>
                </a:solidFill>
              </a:rPr>
              <a:t>Slow</a:t>
            </a:r>
            <a:endParaRPr lang="en-US" dirty="0">
              <a:solidFill>
                <a:schemeClr val="bg1"/>
              </a:solidFill>
            </a:endParaRPr>
          </a:p>
        </p:txBody>
      </p:sp>
      <p:sp>
        <p:nvSpPr>
          <p:cNvPr id="114" name="TextBox 113"/>
          <p:cNvSpPr txBox="1"/>
          <p:nvPr userDrawn="1"/>
        </p:nvSpPr>
        <p:spPr>
          <a:xfrm>
            <a:off x="4256460" y="1261835"/>
            <a:ext cx="448830" cy="291133"/>
          </a:xfrm>
          <a:prstGeom prst="rect">
            <a:avLst/>
          </a:prstGeom>
          <a:noFill/>
        </p:spPr>
        <p:txBody>
          <a:bodyPr wrap="none" rtlCol="0">
            <a:spAutoFit/>
          </a:bodyPr>
          <a:lstStyle/>
          <a:p>
            <a:r>
              <a:rPr lang="en-US" dirty="0" smtClean="0">
                <a:solidFill>
                  <a:schemeClr val="bg1"/>
                </a:solidFill>
              </a:rPr>
              <a:t>Fast</a:t>
            </a:r>
            <a:endParaRPr lang="en-US" dirty="0">
              <a:solidFill>
                <a:schemeClr val="bg1"/>
              </a:solidFill>
            </a:endParaRPr>
          </a:p>
        </p:txBody>
      </p:sp>
      <p:sp>
        <p:nvSpPr>
          <p:cNvPr id="115" name="TextBox 114"/>
          <p:cNvSpPr txBox="1"/>
          <p:nvPr userDrawn="1"/>
        </p:nvSpPr>
        <p:spPr>
          <a:xfrm>
            <a:off x="4074258" y="965724"/>
            <a:ext cx="887666" cy="400110"/>
          </a:xfrm>
          <a:prstGeom prst="rect">
            <a:avLst/>
          </a:prstGeom>
          <a:noFill/>
        </p:spPr>
        <p:txBody>
          <a:bodyPr wrap="none" rtlCol="0">
            <a:spAutoFit/>
          </a:bodyPr>
          <a:lstStyle/>
          <a:p>
            <a:pPr algn="ctr"/>
            <a:r>
              <a:rPr lang="en-US" sz="1000" b="1" dirty="0" smtClean="0">
                <a:latin typeface="Helvetica Neue"/>
                <a:cs typeface="Helvetica Neue"/>
              </a:rPr>
              <a:t>Continuous</a:t>
            </a:r>
          </a:p>
          <a:p>
            <a:pPr algn="ctr"/>
            <a:r>
              <a:rPr lang="en-US" sz="1000" b="1" dirty="0" smtClean="0">
                <a:latin typeface="Helvetica Neue"/>
                <a:cs typeface="Helvetica Neue"/>
              </a:rPr>
              <a:t>Delivery</a:t>
            </a:r>
          </a:p>
        </p:txBody>
      </p:sp>
      <p:sp>
        <p:nvSpPr>
          <p:cNvPr id="116" name="TextBox 115"/>
          <p:cNvSpPr txBox="1"/>
          <p:nvPr userDrawn="1"/>
        </p:nvSpPr>
        <p:spPr>
          <a:xfrm>
            <a:off x="3202958" y="2011941"/>
            <a:ext cx="979755" cy="400110"/>
          </a:xfrm>
          <a:prstGeom prst="rect">
            <a:avLst/>
          </a:prstGeom>
          <a:noFill/>
        </p:spPr>
        <p:txBody>
          <a:bodyPr wrap="none" rtlCol="0">
            <a:spAutoFit/>
          </a:bodyPr>
          <a:lstStyle/>
          <a:p>
            <a:pPr algn="ctr"/>
            <a:r>
              <a:rPr lang="en-US" sz="1000" b="1" dirty="0" smtClean="0">
                <a:latin typeface="Helvetica Neue"/>
                <a:cs typeface="Helvetica Neue"/>
              </a:rPr>
              <a:t>Daily/Weekly</a:t>
            </a:r>
            <a:endParaRPr lang="en-US" sz="1000" b="1" dirty="0">
              <a:latin typeface="Helvetica Neue"/>
              <a:cs typeface="Helvetica Neue"/>
            </a:endParaRPr>
          </a:p>
          <a:p>
            <a:pPr algn="ctr"/>
            <a:r>
              <a:rPr lang="en-US" sz="1000" b="1" dirty="0" smtClean="0">
                <a:latin typeface="Helvetica Neue"/>
                <a:cs typeface="Helvetica Neue"/>
              </a:rPr>
              <a:t>Independent</a:t>
            </a:r>
          </a:p>
        </p:txBody>
      </p:sp>
      <p:sp>
        <p:nvSpPr>
          <p:cNvPr id="117" name="TextBox 116"/>
          <p:cNvSpPr txBox="1"/>
          <p:nvPr userDrawn="1"/>
        </p:nvSpPr>
        <p:spPr>
          <a:xfrm>
            <a:off x="2379274" y="2842531"/>
            <a:ext cx="942170" cy="400110"/>
          </a:xfrm>
          <a:prstGeom prst="rect">
            <a:avLst/>
          </a:prstGeom>
          <a:noFill/>
        </p:spPr>
        <p:txBody>
          <a:bodyPr wrap="none" rtlCol="0">
            <a:spAutoFit/>
          </a:bodyPr>
          <a:lstStyle/>
          <a:p>
            <a:pPr algn="ctr"/>
            <a:r>
              <a:rPr lang="en-US" sz="1000" b="1" dirty="0" smtClean="0">
                <a:latin typeface="Helvetica Neue"/>
                <a:cs typeface="Helvetica Neue"/>
              </a:rPr>
              <a:t>Monthly</a:t>
            </a:r>
            <a:endParaRPr lang="en-US" sz="1000" b="1" dirty="0">
              <a:latin typeface="Helvetica Neue"/>
              <a:cs typeface="Helvetica Neue"/>
            </a:endParaRPr>
          </a:p>
          <a:p>
            <a:pPr algn="ctr"/>
            <a:r>
              <a:rPr lang="en-US" sz="1000" b="1" dirty="0" smtClean="0">
                <a:latin typeface="Helvetica Neue"/>
                <a:cs typeface="Helvetica Neue"/>
              </a:rPr>
              <a:t>Coordinated</a:t>
            </a:r>
          </a:p>
        </p:txBody>
      </p:sp>
      <p:sp>
        <p:nvSpPr>
          <p:cNvPr id="118" name="TextBox 117"/>
          <p:cNvSpPr txBox="1"/>
          <p:nvPr userDrawn="1"/>
        </p:nvSpPr>
        <p:spPr>
          <a:xfrm>
            <a:off x="1585569" y="3506230"/>
            <a:ext cx="816238" cy="400110"/>
          </a:xfrm>
          <a:prstGeom prst="rect">
            <a:avLst/>
          </a:prstGeom>
          <a:noFill/>
        </p:spPr>
        <p:txBody>
          <a:bodyPr wrap="none" rtlCol="0">
            <a:spAutoFit/>
          </a:bodyPr>
          <a:lstStyle/>
          <a:p>
            <a:pPr algn="ctr"/>
            <a:r>
              <a:rPr lang="en-US" sz="1000" b="1" dirty="0">
                <a:latin typeface="Helvetica Neue"/>
                <a:cs typeface="Helvetica Neue"/>
              </a:rPr>
              <a:t>Quarterly</a:t>
            </a:r>
          </a:p>
          <a:p>
            <a:pPr algn="ctr"/>
            <a:r>
              <a:rPr lang="en-US" sz="1000" b="1" dirty="0" smtClean="0">
                <a:latin typeface="Helvetica Neue"/>
                <a:cs typeface="Helvetica Neue"/>
              </a:rPr>
              <a:t>Enterprise</a:t>
            </a:r>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8" name="Rectangle 127"/>
          <p:cNvSpPr/>
          <p:nvPr userDrawn="1"/>
        </p:nvSpPr>
        <p:spPr>
          <a:xfrm>
            <a:off x="3612" y="128"/>
            <a:ext cx="6791325" cy="477441"/>
          </a:xfrm>
          <a:prstGeom prst="rect">
            <a:avLst/>
          </a:prstGeom>
          <a:gradFill flip="none" rotWithShape="1">
            <a:gsLst>
              <a:gs pos="0">
                <a:srgbClr val="632523"/>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endParaRPr>
          </a:p>
        </p:txBody>
      </p:sp>
      <p:pic>
        <p:nvPicPr>
          <p:cNvPr id="129" name="Picture 128" descr="MadeInGB-Colour-m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083" y="54028"/>
            <a:ext cx="1598086" cy="727254"/>
          </a:xfrm>
          <a:prstGeom prst="rect">
            <a:avLst/>
          </a:prstGeom>
        </p:spPr>
      </p:pic>
      <p:sp>
        <p:nvSpPr>
          <p:cNvPr id="13" name="Date Placeholder 3"/>
          <p:cNvSpPr>
            <a:spLocks noGrp="1"/>
          </p:cNvSpPr>
          <p:nvPr userDrawn="1">
            <p:ph type="dt" sz="half" idx="10"/>
          </p:nvPr>
        </p:nvSpPr>
        <p:spPr>
          <a:xfrm>
            <a:off x="6718736" y="4827774"/>
            <a:ext cx="2133600" cy="273844"/>
          </a:xfrm>
        </p:spPr>
        <p:txBody>
          <a:bodyPr/>
          <a:lstStyle/>
          <a:p>
            <a:fld id="{88006502-A76A-C844-B66F-1D39D92452D7}" type="datetimeFigureOut">
              <a:rPr lang="en-US" smtClean="0"/>
              <a:t>20/10/2014</a:t>
            </a:fld>
            <a:endParaRPr lang="en-US"/>
          </a:p>
        </p:txBody>
      </p:sp>
      <p:sp>
        <p:nvSpPr>
          <p:cNvPr id="16" name="Rounded Rectangle 15"/>
          <p:cNvSpPr/>
          <p:nvPr userDrawn="1"/>
        </p:nvSpPr>
        <p:spPr>
          <a:xfrm>
            <a:off x="5535084" y="943167"/>
            <a:ext cx="3143250" cy="3420933"/>
          </a:xfrm>
          <a:prstGeom prst="roundRect">
            <a:avLst/>
          </a:prstGeom>
          <a:solidFill>
            <a:schemeClr val="bg1">
              <a:lumMod val="85000"/>
            </a:schemeClr>
          </a:solidFill>
          <a:ln>
            <a:noFill/>
          </a:ln>
          <a:effectLst>
            <a:outerShdw blurRad="12700" dir="19800000" algn="tl" rotWithShape="0">
              <a:schemeClr val="bg1">
                <a:lumMod val="65000"/>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endParaRPr>
          </a:p>
        </p:txBody>
      </p:sp>
      <p:sp>
        <p:nvSpPr>
          <p:cNvPr id="68" name="Subtitle 2"/>
          <p:cNvSpPr>
            <a:spLocks noGrp="1"/>
          </p:cNvSpPr>
          <p:nvPr userDrawn="1">
            <p:ph type="subTitle" idx="1"/>
          </p:nvPr>
        </p:nvSpPr>
        <p:spPr>
          <a:xfrm>
            <a:off x="67914" y="40520"/>
            <a:ext cx="5143934" cy="655674"/>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107" name="TextBox 106"/>
          <p:cNvSpPr txBox="1"/>
          <p:nvPr userDrawn="1"/>
        </p:nvSpPr>
        <p:spPr>
          <a:xfrm>
            <a:off x="61269" y="1930154"/>
            <a:ext cx="1228431" cy="1077218"/>
          </a:xfrm>
          <a:prstGeom prst="rect">
            <a:avLst/>
          </a:prstGeom>
          <a:noFill/>
        </p:spPr>
        <p:txBody>
          <a:bodyPr wrap="square" rtlCol="0">
            <a:spAutoFit/>
          </a:bodyPr>
          <a:lstStyle/>
          <a:p>
            <a:pPr algn="ctr"/>
            <a:r>
              <a:rPr lang="en-US" sz="1200" b="1" dirty="0" smtClean="0">
                <a:latin typeface="Helvetica Neue Light"/>
                <a:cs typeface="Helvetica Neue Light"/>
              </a:rPr>
              <a:t>The team’s level of agile working practices</a:t>
            </a:r>
          </a:p>
          <a:p>
            <a:pPr algn="ctr"/>
            <a:endParaRPr lang="en-US" sz="1400" b="1" dirty="0">
              <a:latin typeface="Helvetica Neue Light"/>
              <a:cs typeface="Helvetica Neue Light"/>
            </a:endParaRPr>
          </a:p>
          <a:p>
            <a:pPr algn="ctr"/>
            <a:r>
              <a:rPr lang="en-US" sz="1400" b="1" dirty="0" smtClean="0">
                <a:latin typeface="Helvetica Neue Light"/>
                <a:cs typeface="Helvetica Neue Light"/>
              </a:rPr>
              <a:t>(Agile/lean) </a:t>
            </a:r>
            <a:endParaRPr lang="en-US" sz="1400" b="1" dirty="0">
              <a:latin typeface="Helvetica Neue Light"/>
              <a:cs typeface="Helvetica Neue Light"/>
            </a:endParaRPr>
          </a:p>
        </p:txBody>
      </p:sp>
      <p:grpSp>
        <p:nvGrpSpPr>
          <p:cNvPr id="69" name="Group 68"/>
          <p:cNvGrpSpPr/>
          <p:nvPr userDrawn="1"/>
        </p:nvGrpSpPr>
        <p:grpSpPr>
          <a:xfrm>
            <a:off x="1533116" y="836153"/>
            <a:ext cx="3503865" cy="3475032"/>
            <a:chOff x="2507023" y="1151573"/>
            <a:chExt cx="4445012" cy="4408429"/>
          </a:xfrm>
        </p:grpSpPr>
        <p:sp>
          <p:nvSpPr>
            <p:cNvPr id="72" name="Rectangle 71"/>
            <p:cNvSpPr/>
            <p:nvPr/>
          </p:nvSpPr>
          <p:spPr>
            <a:xfrm>
              <a:off x="2546848" y="1250618"/>
              <a:ext cx="4232411" cy="4243356"/>
            </a:xfrm>
            <a:prstGeom prst="rect">
              <a:avLst/>
            </a:prstGeom>
            <a:gradFill flip="none" rotWithShape="1">
              <a:gsLst>
                <a:gs pos="8000">
                  <a:srgbClr val="FC0006"/>
                </a:gs>
                <a:gs pos="100000">
                  <a:srgbClr val="6DFF00"/>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p:cNvSpPr/>
            <p:nvPr/>
          </p:nvSpPr>
          <p:spPr>
            <a:xfrm rot="5400000">
              <a:off x="5756150" y="1263666"/>
              <a:ext cx="1033746" cy="1012474"/>
            </a:xfrm>
            <a:prstGeom prst="rect">
              <a:avLst/>
            </a:prstGeom>
            <a:solidFill>
              <a:srgbClr val="6D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4728214" y="2336453"/>
              <a:ext cx="1018069" cy="1012474"/>
            </a:xfrm>
            <a:prstGeom prst="rect">
              <a:avLst/>
            </a:prstGeom>
            <a:solidFill>
              <a:srgbClr val="B5AA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rot="10800000">
              <a:off x="3666246" y="3379450"/>
              <a:ext cx="1018071" cy="1012474"/>
            </a:xfrm>
            <a:prstGeom prst="rect">
              <a:avLst/>
            </a:prstGeom>
            <a:solidFill>
              <a:srgbClr val="EA5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rot="10800000">
              <a:off x="2569580" y="4488440"/>
              <a:ext cx="1018069" cy="1012474"/>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H="1">
              <a:off x="2521294" y="4450483"/>
              <a:ext cx="431551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2533228" y="3390063"/>
              <a:ext cx="441880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2522187" y="2322721"/>
              <a:ext cx="436374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763059" y="1175090"/>
              <a:ext cx="0" cy="4373611"/>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4692661" y="1163332"/>
              <a:ext cx="6112" cy="4396670"/>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628376" y="1151573"/>
              <a:ext cx="0" cy="4396214"/>
            </a:xfrm>
            <a:prstGeom prst="line">
              <a:avLst/>
            </a:prstGeom>
            <a:ln w="762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624897" y="1218285"/>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507023" y="2322721"/>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507023" y="3389110"/>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2507023" y="4452771"/>
              <a:ext cx="4274793"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2507023" y="5522508"/>
              <a:ext cx="4276994"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2507023" y="1208770"/>
              <a:ext cx="4323094" cy="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4693204" y="1220203"/>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5757272" y="1170333"/>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6822615" y="1215936"/>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2507023" y="1217319"/>
              <a:ext cx="0" cy="4308980"/>
            </a:xfrm>
            <a:prstGeom prst="line">
              <a:avLst/>
            </a:prstGeom>
            <a:ln w="12700" cmpd="sng">
              <a:solidFill>
                <a:schemeClr val="tx1">
                  <a:lumMod val="50000"/>
                  <a:lumOff val="50000"/>
                </a:schemeClr>
              </a:solidFill>
              <a:prstDash val="dot"/>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p:cNvCxnSpPr/>
          <p:nvPr userDrawn="1"/>
        </p:nvCxnSpPr>
        <p:spPr>
          <a:xfrm>
            <a:off x="1201437" y="4503472"/>
            <a:ext cx="403949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4128261" y="4450343"/>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3265862" y="4450343"/>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2412733" y="4446311"/>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rot="5400000" flipV="1">
            <a:off x="1348095" y="3422981"/>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rot="5400000" flipV="1">
            <a:off x="1348095" y="2571458"/>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rot="5400000" flipV="1">
            <a:off x="1348095" y="1709058"/>
            <a:ext cx="0" cy="49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4" name="TextBox 103"/>
          <p:cNvSpPr txBox="1"/>
          <p:nvPr userDrawn="1"/>
        </p:nvSpPr>
        <p:spPr>
          <a:xfrm>
            <a:off x="1905000" y="4579657"/>
            <a:ext cx="2766320" cy="461665"/>
          </a:xfrm>
          <a:prstGeom prst="rect">
            <a:avLst/>
          </a:prstGeom>
          <a:solidFill>
            <a:srgbClr val="FFFFFF">
              <a:alpha val="68000"/>
            </a:srgbClr>
          </a:solidFill>
        </p:spPr>
        <p:txBody>
          <a:bodyPr wrap="square" rtlCol="0">
            <a:spAutoFit/>
          </a:bodyPr>
          <a:lstStyle/>
          <a:p>
            <a:pPr algn="ctr"/>
            <a:r>
              <a:rPr lang="en-US" sz="1200" b="1" dirty="0" smtClean="0">
                <a:latin typeface="Helvetica Neue Light"/>
                <a:cs typeface="Helvetica Neue Light"/>
              </a:rPr>
              <a:t>Level of Independently testable and </a:t>
            </a:r>
          </a:p>
          <a:p>
            <a:pPr algn="ctr"/>
            <a:r>
              <a:rPr lang="en-US" sz="1200" b="1" dirty="0" smtClean="0">
                <a:latin typeface="Helvetica Neue Light"/>
                <a:cs typeface="Helvetica Neue Light"/>
              </a:rPr>
              <a:t>deployable software</a:t>
            </a:r>
            <a:endParaRPr lang="en-US" sz="1200" b="1" dirty="0">
              <a:latin typeface="Helvetica Neue Light"/>
              <a:cs typeface="Helvetica Neue Light"/>
            </a:endParaRPr>
          </a:p>
        </p:txBody>
      </p:sp>
      <p:sp>
        <p:nvSpPr>
          <p:cNvPr id="105" name="TextBox 104"/>
          <p:cNvSpPr txBox="1"/>
          <p:nvPr userDrawn="1"/>
        </p:nvSpPr>
        <p:spPr>
          <a:xfrm>
            <a:off x="1494077" y="4507831"/>
            <a:ext cx="807152" cy="194089"/>
          </a:xfrm>
          <a:prstGeom prst="rect">
            <a:avLst/>
          </a:prstGeom>
          <a:noFill/>
        </p:spPr>
        <p:txBody>
          <a:bodyPr wrap="square" rtlCol="0">
            <a:spAutoFit/>
          </a:bodyPr>
          <a:lstStyle/>
          <a:p>
            <a:pPr algn="ctr"/>
            <a:r>
              <a:rPr lang="en-US" sz="1000" dirty="0" smtClean="0">
                <a:latin typeface="Helvetica Neue Light"/>
                <a:cs typeface="Helvetica Neue Light"/>
              </a:rPr>
              <a:t>Low</a:t>
            </a:r>
            <a:endParaRPr lang="en-US" sz="1000" dirty="0">
              <a:latin typeface="Helvetica Neue Light"/>
              <a:cs typeface="Helvetica Neue Light"/>
            </a:endParaRPr>
          </a:p>
        </p:txBody>
      </p:sp>
      <p:sp>
        <p:nvSpPr>
          <p:cNvPr id="106" name="TextBox 105"/>
          <p:cNvSpPr txBox="1"/>
          <p:nvPr userDrawn="1"/>
        </p:nvSpPr>
        <p:spPr>
          <a:xfrm>
            <a:off x="4544320" y="4534873"/>
            <a:ext cx="807152" cy="194089"/>
          </a:xfrm>
          <a:prstGeom prst="rect">
            <a:avLst/>
          </a:prstGeom>
          <a:noFill/>
        </p:spPr>
        <p:txBody>
          <a:bodyPr wrap="square" rtlCol="0">
            <a:spAutoFit/>
          </a:bodyPr>
          <a:lstStyle/>
          <a:p>
            <a:pPr algn="ctr"/>
            <a:r>
              <a:rPr lang="en-US" sz="1000" dirty="0" smtClean="0">
                <a:latin typeface="Helvetica Neue Light"/>
                <a:cs typeface="Helvetica Neue Light"/>
              </a:rPr>
              <a:t>High</a:t>
            </a:r>
            <a:endParaRPr lang="en-US" sz="1000" dirty="0">
              <a:latin typeface="Helvetica Neue Light"/>
              <a:cs typeface="Helvetica Neue Light"/>
            </a:endParaRPr>
          </a:p>
        </p:txBody>
      </p:sp>
      <p:sp>
        <p:nvSpPr>
          <p:cNvPr id="108" name="TextBox 107"/>
          <p:cNvSpPr txBox="1"/>
          <p:nvPr userDrawn="1"/>
        </p:nvSpPr>
        <p:spPr>
          <a:xfrm>
            <a:off x="5119851" y="4455632"/>
            <a:ext cx="932066" cy="584776"/>
          </a:xfrm>
          <a:prstGeom prst="rect">
            <a:avLst/>
          </a:prstGeom>
          <a:noFill/>
        </p:spPr>
        <p:txBody>
          <a:bodyPr wrap="none" rtlCol="0">
            <a:spAutoFit/>
          </a:bodyPr>
          <a:lstStyle/>
          <a:p>
            <a:r>
              <a:rPr lang="en-US" sz="1600" dirty="0" smtClean="0"/>
              <a:t>Software</a:t>
            </a:r>
          </a:p>
          <a:p>
            <a:r>
              <a:rPr lang="en-US" sz="1600" dirty="0" smtClean="0"/>
              <a:t>Design</a:t>
            </a:r>
            <a:endParaRPr lang="en-US" sz="1600" dirty="0"/>
          </a:p>
        </p:txBody>
      </p:sp>
      <p:sp>
        <p:nvSpPr>
          <p:cNvPr id="109" name="TextBox 108"/>
          <p:cNvSpPr txBox="1"/>
          <p:nvPr userDrawn="1"/>
        </p:nvSpPr>
        <p:spPr>
          <a:xfrm>
            <a:off x="586861" y="657947"/>
            <a:ext cx="648936" cy="615553"/>
          </a:xfrm>
          <a:prstGeom prst="rect">
            <a:avLst/>
          </a:prstGeom>
          <a:noFill/>
        </p:spPr>
        <p:txBody>
          <a:bodyPr wrap="none" rtlCol="0">
            <a:spAutoFit/>
          </a:bodyPr>
          <a:lstStyle/>
          <a:p>
            <a:r>
              <a:rPr lang="en-US" sz="1600" dirty="0" smtClean="0"/>
              <a:t>Team</a:t>
            </a:r>
          </a:p>
          <a:p>
            <a:endParaRPr lang="en-US" dirty="0"/>
          </a:p>
        </p:txBody>
      </p:sp>
      <p:sp>
        <p:nvSpPr>
          <p:cNvPr id="110" name="TextBox 109"/>
          <p:cNvSpPr txBox="1"/>
          <p:nvPr userDrawn="1"/>
        </p:nvSpPr>
        <p:spPr>
          <a:xfrm>
            <a:off x="765404" y="3889632"/>
            <a:ext cx="807152" cy="194089"/>
          </a:xfrm>
          <a:prstGeom prst="rect">
            <a:avLst/>
          </a:prstGeom>
          <a:noFill/>
        </p:spPr>
        <p:txBody>
          <a:bodyPr wrap="square" rtlCol="0">
            <a:spAutoFit/>
          </a:bodyPr>
          <a:lstStyle/>
          <a:p>
            <a:pPr algn="ctr"/>
            <a:r>
              <a:rPr lang="en-US" sz="1000" dirty="0" smtClean="0">
                <a:latin typeface="Helvetica Neue Light"/>
                <a:cs typeface="Helvetica Neue Light"/>
              </a:rPr>
              <a:t>Low</a:t>
            </a:r>
            <a:endParaRPr lang="en-US" sz="1000" dirty="0">
              <a:latin typeface="Helvetica Neue Light"/>
              <a:cs typeface="Helvetica Neue Light"/>
            </a:endParaRPr>
          </a:p>
        </p:txBody>
      </p:sp>
      <p:sp>
        <p:nvSpPr>
          <p:cNvPr id="111" name="TextBox 110"/>
          <p:cNvSpPr txBox="1"/>
          <p:nvPr userDrawn="1"/>
        </p:nvSpPr>
        <p:spPr>
          <a:xfrm>
            <a:off x="702943" y="1122683"/>
            <a:ext cx="807152" cy="194089"/>
          </a:xfrm>
          <a:prstGeom prst="rect">
            <a:avLst/>
          </a:prstGeom>
          <a:noFill/>
        </p:spPr>
        <p:txBody>
          <a:bodyPr wrap="square" rtlCol="0">
            <a:spAutoFit/>
          </a:bodyPr>
          <a:lstStyle/>
          <a:p>
            <a:pPr algn="ctr"/>
            <a:r>
              <a:rPr lang="en-US" sz="1000" dirty="0" smtClean="0">
                <a:latin typeface="Helvetica Neue Light"/>
                <a:cs typeface="Helvetica Neue Light"/>
              </a:rPr>
              <a:t>High</a:t>
            </a:r>
            <a:endParaRPr lang="en-US" sz="1000" dirty="0">
              <a:latin typeface="Helvetica Neue Light"/>
              <a:cs typeface="Helvetica Neue Light"/>
            </a:endParaRPr>
          </a:p>
        </p:txBody>
      </p:sp>
      <p:cxnSp>
        <p:nvCxnSpPr>
          <p:cNvPr id="112" name="Straight Arrow Connector 111"/>
          <p:cNvCxnSpPr/>
          <p:nvPr userDrawn="1"/>
        </p:nvCxnSpPr>
        <p:spPr>
          <a:xfrm flipV="1">
            <a:off x="1323355" y="695066"/>
            <a:ext cx="0" cy="3893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3" name="TextBox 112"/>
          <p:cNvSpPr txBox="1"/>
          <p:nvPr userDrawn="1"/>
        </p:nvSpPr>
        <p:spPr>
          <a:xfrm>
            <a:off x="1676077" y="3774041"/>
            <a:ext cx="496955" cy="291133"/>
          </a:xfrm>
          <a:prstGeom prst="rect">
            <a:avLst/>
          </a:prstGeom>
          <a:noFill/>
        </p:spPr>
        <p:txBody>
          <a:bodyPr wrap="none" rtlCol="0">
            <a:spAutoFit/>
          </a:bodyPr>
          <a:lstStyle/>
          <a:p>
            <a:r>
              <a:rPr lang="en-US" dirty="0" smtClean="0">
                <a:solidFill>
                  <a:schemeClr val="bg1"/>
                </a:solidFill>
              </a:rPr>
              <a:t>Slow</a:t>
            </a:r>
            <a:endParaRPr lang="en-US" dirty="0">
              <a:solidFill>
                <a:schemeClr val="bg1"/>
              </a:solidFill>
            </a:endParaRPr>
          </a:p>
        </p:txBody>
      </p:sp>
      <p:sp>
        <p:nvSpPr>
          <p:cNvPr id="114" name="TextBox 113"/>
          <p:cNvSpPr txBox="1"/>
          <p:nvPr userDrawn="1"/>
        </p:nvSpPr>
        <p:spPr>
          <a:xfrm>
            <a:off x="4256460" y="1261835"/>
            <a:ext cx="448830" cy="291133"/>
          </a:xfrm>
          <a:prstGeom prst="rect">
            <a:avLst/>
          </a:prstGeom>
          <a:noFill/>
        </p:spPr>
        <p:txBody>
          <a:bodyPr wrap="none" rtlCol="0">
            <a:spAutoFit/>
          </a:bodyPr>
          <a:lstStyle/>
          <a:p>
            <a:r>
              <a:rPr lang="en-US" dirty="0" smtClean="0">
                <a:solidFill>
                  <a:schemeClr val="bg1"/>
                </a:solidFill>
              </a:rPr>
              <a:t>Fast</a:t>
            </a:r>
            <a:endParaRPr lang="en-US" dirty="0">
              <a:solidFill>
                <a:schemeClr val="bg1"/>
              </a:solidFill>
            </a:endParaRPr>
          </a:p>
        </p:txBody>
      </p:sp>
      <p:sp>
        <p:nvSpPr>
          <p:cNvPr id="115" name="TextBox 114"/>
          <p:cNvSpPr txBox="1"/>
          <p:nvPr userDrawn="1"/>
        </p:nvSpPr>
        <p:spPr>
          <a:xfrm>
            <a:off x="4074258" y="965724"/>
            <a:ext cx="887666" cy="400110"/>
          </a:xfrm>
          <a:prstGeom prst="rect">
            <a:avLst/>
          </a:prstGeom>
          <a:noFill/>
        </p:spPr>
        <p:txBody>
          <a:bodyPr wrap="none" rtlCol="0">
            <a:spAutoFit/>
          </a:bodyPr>
          <a:lstStyle/>
          <a:p>
            <a:pPr algn="ctr"/>
            <a:r>
              <a:rPr lang="en-US" sz="1000" b="1" dirty="0" smtClean="0">
                <a:latin typeface="Helvetica Neue"/>
                <a:cs typeface="Helvetica Neue"/>
              </a:rPr>
              <a:t>Continuous</a:t>
            </a:r>
          </a:p>
          <a:p>
            <a:pPr algn="ctr"/>
            <a:r>
              <a:rPr lang="en-US" sz="1000" b="1" dirty="0" smtClean="0">
                <a:latin typeface="Helvetica Neue"/>
                <a:cs typeface="Helvetica Neue"/>
              </a:rPr>
              <a:t>Delivery</a:t>
            </a:r>
          </a:p>
        </p:txBody>
      </p:sp>
      <p:sp>
        <p:nvSpPr>
          <p:cNvPr id="116" name="TextBox 115"/>
          <p:cNvSpPr txBox="1"/>
          <p:nvPr userDrawn="1"/>
        </p:nvSpPr>
        <p:spPr>
          <a:xfrm>
            <a:off x="3202958" y="2011941"/>
            <a:ext cx="979755" cy="400110"/>
          </a:xfrm>
          <a:prstGeom prst="rect">
            <a:avLst/>
          </a:prstGeom>
          <a:noFill/>
        </p:spPr>
        <p:txBody>
          <a:bodyPr wrap="none" rtlCol="0">
            <a:spAutoFit/>
          </a:bodyPr>
          <a:lstStyle/>
          <a:p>
            <a:pPr algn="ctr"/>
            <a:r>
              <a:rPr lang="en-US" sz="1000" b="1" dirty="0" smtClean="0">
                <a:latin typeface="Helvetica Neue"/>
                <a:cs typeface="Helvetica Neue"/>
              </a:rPr>
              <a:t>Daily/Weekly</a:t>
            </a:r>
            <a:endParaRPr lang="en-US" sz="1000" b="1" dirty="0">
              <a:latin typeface="Helvetica Neue"/>
              <a:cs typeface="Helvetica Neue"/>
            </a:endParaRPr>
          </a:p>
          <a:p>
            <a:pPr algn="ctr"/>
            <a:r>
              <a:rPr lang="en-US" sz="1000" b="1" dirty="0" smtClean="0">
                <a:latin typeface="Helvetica Neue"/>
                <a:cs typeface="Helvetica Neue"/>
              </a:rPr>
              <a:t>Independent</a:t>
            </a:r>
          </a:p>
        </p:txBody>
      </p:sp>
      <p:sp>
        <p:nvSpPr>
          <p:cNvPr id="117" name="TextBox 116"/>
          <p:cNvSpPr txBox="1"/>
          <p:nvPr userDrawn="1"/>
        </p:nvSpPr>
        <p:spPr>
          <a:xfrm>
            <a:off x="2379274" y="2842531"/>
            <a:ext cx="942170" cy="400110"/>
          </a:xfrm>
          <a:prstGeom prst="rect">
            <a:avLst/>
          </a:prstGeom>
          <a:noFill/>
        </p:spPr>
        <p:txBody>
          <a:bodyPr wrap="none" rtlCol="0">
            <a:spAutoFit/>
          </a:bodyPr>
          <a:lstStyle/>
          <a:p>
            <a:pPr algn="ctr"/>
            <a:r>
              <a:rPr lang="en-US" sz="1000" b="1" dirty="0" smtClean="0">
                <a:latin typeface="Helvetica Neue"/>
                <a:cs typeface="Helvetica Neue"/>
              </a:rPr>
              <a:t>Monthly</a:t>
            </a:r>
            <a:endParaRPr lang="en-US" sz="1000" b="1" dirty="0">
              <a:latin typeface="Helvetica Neue"/>
              <a:cs typeface="Helvetica Neue"/>
            </a:endParaRPr>
          </a:p>
          <a:p>
            <a:pPr algn="ctr"/>
            <a:r>
              <a:rPr lang="en-US" sz="1000" b="1" dirty="0" smtClean="0">
                <a:latin typeface="Helvetica Neue"/>
                <a:cs typeface="Helvetica Neue"/>
              </a:rPr>
              <a:t>Coordinated</a:t>
            </a:r>
          </a:p>
        </p:txBody>
      </p:sp>
      <p:sp>
        <p:nvSpPr>
          <p:cNvPr id="118" name="TextBox 117"/>
          <p:cNvSpPr txBox="1"/>
          <p:nvPr userDrawn="1"/>
        </p:nvSpPr>
        <p:spPr>
          <a:xfrm>
            <a:off x="1585569" y="3506230"/>
            <a:ext cx="816238" cy="400110"/>
          </a:xfrm>
          <a:prstGeom prst="rect">
            <a:avLst/>
          </a:prstGeom>
          <a:noFill/>
        </p:spPr>
        <p:txBody>
          <a:bodyPr wrap="none" rtlCol="0">
            <a:spAutoFit/>
          </a:bodyPr>
          <a:lstStyle/>
          <a:p>
            <a:pPr algn="ctr"/>
            <a:r>
              <a:rPr lang="en-US" sz="1000" b="1" dirty="0">
                <a:latin typeface="Helvetica Neue"/>
                <a:cs typeface="Helvetica Neue"/>
              </a:rPr>
              <a:t>Quarterly</a:t>
            </a:r>
          </a:p>
          <a:p>
            <a:pPr algn="ctr"/>
            <a:r>
              <a:rPr lang="en-US" sz="1000" b="1" dirty="0" smtClean="0">
                <a:latin typeface="Helvetica Neue"/>
                <a:cs typeface="Helvetica Neue"/>
              </a:rPr>
              <a:t>Enterprise</a:t>
            </a:r>
          </a:p>
        </p:txBody>
      </p:sp>
    </p:spTree>
    <p:extLst>
      <p:ext uri="{BB962C8B-B14F-4D97-AF65-F5344CB8AC3E}">
        <p14:creationId xmlns:p14="http://schemas.microsoft.com/office/powerpoint/2010/main" val="344161460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847303"/>
            <a:ext cx="6836833" cy="3896276"/>
          </a:xfrm>
          <a:solidFill>
            <a:schemeClr val="bg1">
              <a:alpha val="86000"/>
            </a:schemeClr>
          </a:solidFill>
        </p:spPr>
        <p:txBody>
          <a:bodyPr/>
          <a:lstStyle>
            <a:lvl1pPr>
              <a:defRPr b="0" i="0">
                <a:latin typeface="Helvetica Neue Light"/>
                <a:cs typeface="Helvetica Neue Light"/>
              </a:defRPr>
            </a:lvl1pPr>
            <a:lvl2pPr>
              <a:defRPr b="0" i="0">
                <a:latin typeface="Helvetica Neue Light"/>
                <a:cs typeface="Helvetica Neue Light"/>
              </a:defRPr>
            </a:lvl2pPr>
            <a:lvl3pPr>
              <a:defRPr b="0" i="0">
                <a:latin typeface="Helvetica Neue Light"/>
                <a:cs typeface="Helvetica Neue Light"/>
              </a:defRPr>
            </a:lvl3pPr>
            <a:lvl4pPr>
              <a:defRPr b="0" i="0">
                <a:latin typeface="Helvetica Neue Light"/>
                <a:cs typeface="Helvetica Neue Light"/>
              </a:defRPr>
            </a:lvl4pPr>
            <a:lvl5pPr>
              <a:defRPr b="0" i="0">
                <a:latin typeface="Helvetica Neue Light"/>
                <a:cs typeface="Helvetica Neue Light"/>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16" name="Rectangle 15"/>
          <p:cNvSpPr/>
          <p:nvPr userDrawn="1"/>
        </p:nvSpPr>
        <p:spPr>
          <a:xfrm>
            <a:off x="3612" y="128"/>
            <a:ext cx="6791325" cy="477441"/>
          </a:xfrm>
          <a:prstGeom prst="rect">
            <a:avLst/>
          </a:prstGeom>
          <a:gradFill flip="none" rotWithShape="1">
            <a:gsLst>
              <a:gs pos="0">
                <a:srgbClr val="632523"/>
              </a:gs>
              <a:gs pos="100000">
                <a:srgbClr val="FFFFF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endParaRPr>
          </a:p>
        </p:txBody>
      </p:sp>
      <p:sp>
        <p:nvSpPr>
          <p:cNvPr id="17" name="Subtitle 2"/>
          <p:cNvSpPr>
            <a:spLocks noGrp="1"/>
          </p:cNvSpPr>
          <p:nvPr>
            <p:ph type="subTitle" idx="12"/>
          </p:nvPr>
        </p:nvSpPr>
        <p:spPr>
          <a:xfrm>
            <a:off x="67914" y="40520"/>
            <a:ext cx="5143934" cy="655674"/>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pic>
        <p:nvPicPr>
          <p:cNvPr id="9" name="Picture 8" descr="MadeInGB-Colour-m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083" y="54028"/>
            <a:ext cx="1598086" cy="727254"/>
          </a:xfrm>
          <a:prstGeom prst="rect">
            <a:avLst/>
          </a:prstGeom>
        </p:spPr>
      </p:pic>
    </p:spTree>
    <p:extLst>
      <p:ext uri="{BB962C8B-B14F-4D97-AF65-F5344CB8AC3E}">
        <p14:creationId xmlns:p14="http://schemas.microsoft.com/office/powerpoint/2010/main" val="97304951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8058" y="1877940"/>
            <a:ext cx="7772400" cy="788670"/>
          </a:xfrm>
          <a:noFill/>
        </p:spPr>
        <p:txBody>
          <a:bodyPr vert="horz" lIns="91440" tIns="45720" rIns="91440" bIns="45720" rtlCol="0" anchor="b" anchorCtr="0">
            <a:normAutofit/>
          </a:bodyPr>
          <a:lstStyle>
            <a:lvl1pPr algn="ctr" defTabSz="914400" rtl="0" eaLnBrk="1" latinLnBrk="0" hangingPunct="1">
              <a:spcBef>
                <a:spcPct val="0"/>
              </a:spcBef>
              <a:buNone/>
              <a:defRPr sz="4200" b="0" i="0" kern="1200" cap="none" baseline="0">
                <a:solidFill>
                  <a:srgbClr val="000000"/>
                </a:solidFill>
                <a:latin typeface="+mj-lt"/>
                <a:ea typeface="+mj-ea"/>
                <a:cs typeface="+mj-cs"/>
              </a:defRPr>
            </a:lvl1pPr>
          </a:lstStyle>
          <a:p>
            <a:r>
              <a:rPr lang="en-GB" dirty="0" smtClean="0"/>
              <a:t>Click to edit Master title style</a:t>
            </a:r>
            <a:endParaRPr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with Picture">
    <p:spTree>
      <p:nvGrpSpPr>
        <p:cNvPr id="1" name=""/>
        <p:cNvGrpSpPr/>
        <p:nvPr/>
      </p:nvGrpSpPr>
      <p:grpSpPr>
        <a:xfrm>
          <a:off x="0" y="0"/>
          <a:ext cx="0" cy="0"/>
          <a:chOff x="0" y="0"/>
          <a:chExt cx="0" cy="0"/>
        </a:xfrm>
      </p:grpSpPr>
      <p:sp>
        <p:nvSpPr>
          <p:cNvPr id="13" name="Rectangle 12"/>
          <p:cNvSpPr/>
          <p:nvPr userDrawn="1"/>
        </p:nvSpPr>
        <p:spPr>
          <a:xfrm>
            <a:off x="-2" y="3322489"/>
            <a:ext cx="9144002" cy="954881"/>
          </a:xfrm>
          <a:prstGeom prst="rect">
            <a:avLst/>
          </a:prstGeom>
          <a:solidFill>
            <a:srgbClr val="6325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endParaRPr>
          </a:p>
        </p:txBody>
      </p:sp>
      <p:sp>
        <p:nvSpPr>
          <p:cNvPr id="16" name="Subtitle 2"/>
          <p:cNvSpPr>
            <a:spLocks noGrp="1"/>
          </p:cNvSpPr>
          <p:nvPr>
            <p:ph type="subTitle" idx="13"/>
          </p:nvPr>
        </p:nvSpPr>
        <p:spPr>
          <a:xfrm>
            <a:off x="2239997" y="3638610"/>
            <a:ext cx="6637959" cy="342127"/>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3" name="Text Placeholder 2"/>
          <p:cNvSpPr>
            <a:spLocks noGrp="1"/>
          </p:cNvSpPr>
          <p:nvPr>
            <p:ph type="body" idx="1"/>
          </p:nvPr>
        </p:nvSpPr>
        <p:spPr>
          <a:xfrm>
            <a:off x="216083" y="3273364"/>
            <a:ext cx="2029722" cy="1056917"/>
          </a:xfrm>
        </p:spPr>
        <p:txBody>
          <a:bodyPr anchor="ctr" anchorCtr="0">
            <a:noAutofit/>
          </a:bodyPr>
          <a:lstStyle>
            <a:lvl1pPr marL="0" indent="0" algn="ctr">
              <a:spcBef>
                <a:spcPts val="0"/>
              </a:spcBef>
              <a:buNone/>
              <a:defRPr sz="3600">
                <a:solidFill>
                  <a:schemeClr val="bg1"/>
                </a:solidFill>
                <a:latin typeface="Stencil Std"/>
                <a:cs typeface="Stencil St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smtClean="0"/>
              <a:t>Click to edit Master text styles</a:t>
            </a:r>
          </a:p>
        </p:txBody>
      </p:sp>
      <p:pic>
        <p:nvPicPr>
          <p:cNvPr id="6" name="Picture 5" descr="MadeInGB-Colour-m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742" y="977900"/>
            <a:ext cx="3904578" cy="1776888"/>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Rectangle 6"/>
          <p:cNvSpPr/>
          <p:nvPr userDrawn="1"/>
        </p:nvSpPr>
        <p:spPr>
          <a:xfrm>
            <a:off x="397809" y="281808"/>
            <a:ext cx="8415806" cy="461903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noFill/>
            </a:endParaRPr>
          </a:p>
        </p:txBody>
      </p:sp>
      <p:sp>
        <p:nvSpPr>
          <p:cNvPr id="4" name="Date Placeholder 3"/>
          <p:cNvSpPr>
            <a:spLocks noGrp="1"/>
          </p:cNvSpPr>
          <p:nvPr>
            <p:ph type="dt" sz="half" idx="10"/>
          </p:nvPr>
        </p:nvSpPr>
        <p:spPr/>
        <p:txBody>
          <a:bodyPr/>
          <a:lstStyle/>
          <a:p>
            <a:fld id="{9DD3E63C-B13D-D44F-BBBA-590B0B83443F}" type="datetimeFigureOut">
              <a:rPr lang="en-US" smtClean="0"/>
              <a:t>20/10/2014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781C43-F638-0F43-9FF0-D5C1686B3639}" type="slidenum">
              <a:rPr lang="en-US" smtClean="0"/>
              <a:t>‹#›</a:t>
            </a:fld>
            <a:endParaRPr lang="en-US"/>
          </a:p>
        </p:txBody>
      </p:sp>
      <p:pic>
        <p:nvPicPr>
          <p:cNvPr id="8" name="Picture 7" descr="MadeInGB2.png"/>
          <p:cNvPicPr>
            <a:picLocks noChangeAspect="1"/>
          </p:cNvPicPr>
          <p:nvPr userDrawn="1"/>
        </p:nvPicPr>
        <p:blipFill rotWithShape="1">
          <a:blip r:embed="rId2">
            <a:extLst>
              <a:ext uri="{28A0092B-C50C-407E-A947-70E740481C1C}">
                <a14:useLocalDpi xmlns:a14="http://schemas.microsoft.com/office/drawing/2010/main" val="0"/>
              </a:ext>
            </a:extLst>
          </a:blip>
          <a:srcRect l="15804" r="24598"/>
          <a:stretch/>
        </p:blipFill>
        <p:spPr>
          <a:xfrm>
            <a:off x="393074" y="430135"/>
            <a:ext cx="8415806" cy="437792"/>
          </a:xfrm>
          <a:prstGeom prst="rect">
            <a:avLst/>
          </a:prstGeom>
        </p:spPr>
      </p:pic>
      <p:sp>
        <p:nvSpPr>
          <p:cNvPr id="12" name="Title 1"/>
          <p:cNvSpPr>
            <a:spLocks noGrp="1"/>
          </p:cNvSpPr>
          <p:nvPr>
            <p:ph type="title"/>
          </p:nvPr>
        </p:nvSpPr>
        <p:spPr>
          <a:xfrm>
            <a:off x="457200" y="430136"/>
            <a:ext cx="5011382" cy="269594"/>
          </a:xfrm>
          <a:ln>
            <a:noFill/>
          </a:ln>
        </p:spPr>
        <p:txBody>
          <a:bodyPr>
            <a:noAutofit/>
          </a:bodyPr>
          <a:lstStyle>
            <a:lvl1pPr algn="l">
              <a:defRPr sz="2000" b="1">
                <a:solidFill>
                  <a:srgbClr val="800000"/>
                </a:solidFill>
                <a:latin typeface="Constantia"/>
                <a:cs typeface="Constantia"/>
              </a:defRPr>
            </a:lvl1pPr>
          </a:lstStyle>
          <a:p>
            <a:r>
              <a:rPr lang="en-GB" dirty="0" smtClean="0"/>
              <a:t>Click to edit Master title style</a:t>
            </a:r>
            <a:endParaRPr lang="en-US" dirty="0"/>
          </a:p>
        </p:txBody>
      </p:sp>
    </p:spTree>
    <p:extLst>
      <p:ext uri="{BB962C8B-B14F-4D97-AF65-F5344CB8AC3E}">
        <p14:creationId xmlns:p14="http://schemas.microsoft.com/office/powerpoint/2010/main" val="194618833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B5E4E-C990-457E-B211-A2FC731D3522}" type="datetimeFigureOut">
              <a:rPr lang="en-GB" smtClean="0"/>
              <a:t>20/10/2014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5CD456CA-6558-439C-85BC-3AC4A92ED97F}" type="slidenum">
              <a:rPr lang="en-GB" smtClean="0"/>
              <a:t>‹#›</a:t>
            </a:fld>
            <a:endParaRPr lang="en-GB" dirty="0"/>
          </a:p>
        </p:txBody>
      </p:sp>
    </p:spTree>
    <p:extLst>
      <p:ext uri="{BB962C8B-B14F-4D97-AF65-F5344CB8AC3E}">
        <p14:creationId xmlns:p14="http://schemas.microsoft.com/office/powerpoint/2010/main" val="39726217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4" y="1600201"/>
            <a:ext cx="7076747" cy="2994422"/>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sp>
        <p:nvSpPr>
          <p:cNvPr id="4" name="Date Placeholder 3"/>
          <p:cNvSpPr>
            <a:spLocks noGrp="1"/>
          </p:cNvSpPr>
          <p:nvPr>
            <p:ph type="dt" sz="half" idx="2"/>
          </p:nvPr>
        </p:nvSpPr>
        <p:spPr>
          <a:xfrm>
            <a:off x="6794936" y="4827774"/>
            <a:ext cx="2133600" cy="273844"/>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88006502-A76A-C844-B66F-1D39D92452D7}" type="datetimeFigureOut">
              <a:rPr lang="en-US" smtClean="0"/>
              <a:t>20/10/2014</a:t>
            </a:fld>
            <a:endParaRPr lang="en-US"/>
          </a:p>
        </p:txBody>
      </p:sp>
      <p:sp>
        <p:nvSpPr>
          <p:cNvPr id="5" name="Footer Placeholder 4"/>
          <p:cNvSpPr>
            <a:spLocks noGrp="1"/>
          </p:cNvSpPr>
          <p:nvPr>
            <p:ph type="ftr" sz="quarter" idx="3"/>
          </p:nvPr>
        </p:nvSpPr>
        <p:spPr>
          <a:xfrm>
            <a:off x="199698" y="4827774"/>
            <a:ext cx="6124902" cy="273844"/>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60" y="125510"/>
            <a:ext cx="630621" cy="26982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C064E063-6905-5B4C-8690-DA551468F9DA}" type="slidenum">
              <a:rPr lang="en-US" smtClean="0"/>
              <a:t>‹#›</a:t>
            </a:fld>
            <a:endParaRPr lang="en-US"/>
          </a:p>
        </p:txBody>
      </p:sp>
      <p:sp>
        <p:nvSpPr>
          <p:cNvPr id="2" name="Title Placeholder 1"/>
          <p:cNvSpPr>
            <a:spLocks noGrp="1"/>
          </p:cNvSpPr>
          <p:nvPr>
            <p:ph type="title"/>
          </p:nvPr>
        </p:nvSpPr>
        <p:spPr>
          <a:xfrm>
            <a:off x="284164" y="472787"/>
            <a:ext cx="8574087" cy="72588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GB"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765" r:id="rId1"/>
    <p:sldLayoutId id="2147483776" r:id="rId2"/>
    <p:sldLayoutId id="2147483771" r:id="rId3"/>
    <p:sldLayoutId id="2147483767" r:id="rId4"/>
    <p:sldLayoutId id="2147483768" r:id="rId5"/>
    <p:sldLayoutId id="2147483774" r:id="rId6"/>
    <p:sldLayoutId id="2147483775" r:id="rId7"/>
  </p:sldLayoutIdLst>
  <p:timing>
    <p:tnLst>
      <p:par>
        <p:cTn xmlns:p14="http://schemas.microsoft.com/office/powerpoint/2010/main" id="1" dur="indefinite" restart="never" nodeType="tmRoot"/>
      </p:par>
    </p:tnLst>
  </p:timing>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Tx/>
        <a:buBlip>
          <a:blip r:embed="rId9"/>
        </a:buBlip>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Tx/>
        <a:buBlip>
          <a:blip r:embed="rId9"/>
        </a:buBlip>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Tx/>
        <a:buBlip>
          <a:blip r:embed="rId9"/>
        </a:buBlip>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Tx/>
        <a:buBlip>
          <a:blip r:embed="rId9"/>
        </a:buBlip>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Tx/>
        <a:buBlip>
          <a:blip r:embed="rId9"/>
        </a:buBlip>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04825" y="3398838"/>
            <a:ext cx="8181975" cy="785812"/>
          </a:xfrm>
          <a:noFill/>
        </p:spPr>
        <p:txBody>
          <a:bodyPr>
            <a:normAutofit fontScale="90000"/>
          </a:bodyPr>
          <a:lstStyle/>
          <a:p>
            <a:pPr algn="ctr"/>
            <a:r>
              <a:rPr lang="en-US" dirty="0" smtClean="0"/>
              <a:t>Software is eating the enterprise</a:t>
            </a:r>
            <a:br>
              <a:rPr lang="en-US" dirty="0" smtClean="0"/>
            </a:br>
            <a:r>
              <a:rPr lang="en-US" sz="1600" i="1" dirty="0" smtClean="0"/>
              <a:t>10 DevOps tips to help you take control before it’s too late</a:t>
            </a:r>
            <a:endParaRPr lang="en-US" sz="1600" i="1" dirty="0"/>
          </a:p>
        </p:txBody>
      </p:sp>
      <p:sp>
        <p:nvSpPr>
          <p:cNvPr id="9" name="Subtitle 4"/>
          <p:cNvSpPr txBox="1">
            <a:spLocks/>
          </p:cNvSpPr>
          <p:nvPr/>
        </p:nvSpPr>
        <p:spPr>
          <a:xfrm>
            <a:off x="2554054" y="4800599"/>
            <a:ext cx="3729291" cy="419125"/>
          </a:xfrm>
          <a:prstGeom prst="rect">
            <a:avLst/>
          </a:prstGeom>
        </p:spPr>
        <p:txBody>
          <a:bodyPr vert="horz" lIns="91440" tIns="45720" rIns="91440" bIns="45720" rtlCol="0" anchor="ctr" anchorCtr="0">
            <a:noAutofit/>
          </a:bodyPr>
          <a:lstStyle>
            <a:lvl1pPr marL="0" indent="0" algn="ctr" defTabSz="914400" rtl="0" eaLnBrk="1" latinLnBrk="0" hangingPunct="1">
              <a:spcBef>
                <a:spcPts val="0"/>
              </a:spcBef>
              <a:buClr>
                <a:schemeClr val="bg1">
                  <a:lumMod val="65000"/>
                </a:schemeClr>
              </a:buClr>
              <a:buSzPct val="90000"/>
              <a:buFontTx/>
              <a:buNone/>
              <a:defRPr sz="3600" kern="1200">
                <a:solidFill>
                  <a:schemeClr val="bg1"/>
                </a:solidFill>
                <a:latin typeface="Stencil Std"/>
                <a:ea typeface="+mn-ea"/>
                <a:cs typeface="Stencil Std"/>
              </a:defRPr>
            </a:lvl1pPr>
            <a:lvl2pPr marL="457200" indent="0" algn="l" defTabSz="914400" rtl="0" eaLnBrk="1" latinLnBrk="0" hangingPunct="1">
              <a:spcBef>
                <a:spcPts val="600"/>
              </a:spcBef>
              <a:buClr>
                <a:schemeClr val="tx1">
                  <a:lumMod val="75000"/>
                  <a:lumOff val="25000"/>
                </a:schemeClr>
              </a:buClr>
              <a:buSzPct val="90000"/>
              <a:buFontTx/>
              <a:buNone/>
              <a:defRPr sz="1800" kern="1200">
                <a:solidFill>
                  <a:schemeClr val="tx1">
                    <a:tint val="75000"/>
                  </a:schemeClr>
                </a:solidFill>
                <a:latin typeface="+mn-lt"/>
                <a:ea typeface="+mn-ea"/>
                <a:cs typeface="+mn-cs"/>
              </a:defRPr>
            </a:lvl2pPr>
            <a:lvl3pPr marL="914400" indent="0" algn="l" defTabSz="914400" rtl="0" eaLnBrk="1" latinLnBrk="0" hangingPunct="1">
              <a:spcBef>
                <a:spcPts val="600"/>
              </a:spcBef>
              <a:buClr>
                <a:schemeClr val="bg1">
                  <a:lumMod val="65000"/>
                </a:schemeClr>
              </a:buClr>
              <a:buSzPct val="90000"/>
              <a:buFontTx/>
              <a:buNone/>
              <a:defRPr sz="1600" kern="1200">
                <a:solidFill>
                  <a:schemeClr val="tx1">
                    <a:tint val="75000"/>
                  </a:schemeClr>
                </a:solidFill>
                <a:latin typeface="+mn-lt"/>
                <a:ea typeface="+mn-ea"/>
                <a:cs typeface="+mn-cs"/>
              </a:defRPr>
            </a:lvl3pPr>
            <a:lvl4pPr marL="1371600" indent="0" algn="l" defTabSz="914400" rtl="0" eaLnBrk="1" latinLnBrk="0" hangingPunct="1">
              <a:spcBef>
                <a:spcPts val="600"/>
              </a:spcBef>
              <a:buClr>
                <a:schemeClr val="tx1">
                  <a:lumMod val="75000"/>
                  <a:lumOff val="25000"/>
                </a:schemeClr>
              </a:buClr>
              <a:buSzPct val="90000"/>
              <a:buFontTx/>
              <a:buNone/>
              <a:defRPr sz="1400" kern="1200">
                <a:solidFill>
                  <a:schemeClr val="tx1">
                    <a:tint val="75000"/>
                  </a:schemeClr>
                </a:solidFill>
                <a:latin typeface="+mn-lt"/>
                <a:ea typeface="+mn-ea"/>
                <a:cs typeface="+mn-cs"/>
              </a:defRPr>
            </a:lvl4pPr>
            <a:lvl5pPr marL="1828800" indent="0" algn="l" defTabSz="914400" rtl="0" eaLnBrk="1" latinLnBrk="0" hangingPunct="1">
              <a:spcBef>
                <a:spcPts val="600"/>
              </a:spcBef>
              <a:buClr>
                <a:schemeClr val="bg1">
                  <a:lumMod val="65000"/>
                </a:schemeClr>
              </a:buClr>
              <a:buSzPct val="90000"/>
              <a:buFontTx/>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tx1">
                  <a:lumMod val="75000"/>
                  <a:lumOff val="25000"/>
                </a:schemeClr>
              </a:buClr>
              <a:buSzPct val="90000"/>
              <a:buFont typeface="Wingdings" pitchFamily="2" charset="2"/>
              <a:buNone/>
              <a:defRPr lang="en-US"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bg1">
                  <a:lumMod val="65000"/>
                </a:schemeClr>
              </a:buClr>
              <a:buSzPct val="90000"/>
              <a:buFont typeface="Wingdings" pitchFamily="2" charset="2"/>
              <a:buNone/>
              <a:defRPr lang="en-US"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tx1">
                  <a:lumMod val="75000"/>
                  <a:lumOff val="25000"/>
                </a:schemeClr>
              </a:buClr>
              <a:buSzPct val="90000"/>
              <a:buFont typeface="Wingdings" pitchFamily="2" charset="2"/>
              <a:buNone/>
              <a:defRPr lang="en-US"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bg1">
                  <a:lumMod val="65000"/>
                </a:schemeClr>
              </a:buClr>
              <a:buSzPct val="90000"/>
              <a:buFont typeface="Wingdings" pitchFamily="2" charset="2"/>
              <a:buNone/>
              <a:defRPr lang="en-US" sz="1400" kern="1200">
                <a:solidFill>
                  <a:schemeClr val="tx1">
                    <a:tint val="75000"/>
                  </a:schemeClr>
                </a:solidFill>
                <a:latin typeface="+mn-lt"/>
                <a:ea typeface="+mn-ea"/>
                <a:cs typeface="+mn-cs"/>
              </a:defRPr>
            </a:lvl9pPr>
          </a:lstStyle>
          <a:p>
            <a:r>
              <a:rPr lang="en-US" sz="1800" dirty="0" smtClean="0">
                <a:solidFill>
                  <a:schemeClr val="tx1"/>
                </a:solidFill>
              </a:rPr>
              <a:t>Jonny</a:t>
            </a:r>
            <a:r>
              <a:rPr lang="en-US" sz="3200" dirty="0" smtClean="0">
                <a:solidFill>
                  <a:schemeClr val="tx1"/>
                </a:solidFill>
              </a:rPr>
              <a:t> </a:t>
            </a:r>
            <a:r>
              <a:rPr lang="en-US" sz="1800" dirty="0" smtClean="0">
                <a:solidFill>
                  <a:schemeClr val="tx1"/>
                </a:solidFill>
              </a:rPr>
              <a:t>Wooldridge, CTO</a:t>
            </a:r>
          </a:p>
          <a:p>
            <a:endParaRPr lang="en-US" sz="3200" dirty="0" smtClean="0">
              <a:solidFill>
                <a:schemeClr val="tx1"/>
              </a:solidFill>
            </a:endParaRPr>
          </a:p>
          <a:p>
            <a:endParaRPr lang="en-US" sz="3200" dirty="0" smtClean="0">
              <a:solidFill>
                <a:schemeClr val="tx1"/>
              </a:solidFill>
            </a:endParaRPr>
          </a:p>
        </p:txBody>
      </p:sp>
      <p:pic>
        <p:nvPicPr>
          <p:cNvPr id="2" name="Picture 1"/>
          <p:cNvPicPr>
            <a:picLocks noChangeAspect="1"/>
          </p:cNvPicPr>
          <p:nvPr/>
        </p:nvPicPr>
        <p:blipFill>
          <a:blip r:embed="rId2"/>
          <a:stretch>
            <a:fillRect/>
          </a:stretch>
        </p:blipFill>
        <p:spPr>
          <a:xfrm>
            <a:off x="5283200" y="641350"/>
            <a:ext cx="2794000" cy="2095500"/>
          </a:xfrm>
          <a:prstGeom prst="rect">
            <a:avLst/>
          </a:prstGeom>
        </p:spPr>
      </p:pic>
    </p:spTree>
    <p:extLst>
      <p:ext uri="{BB962C8B-B14F-4D97-AF65-F5344CB8AC3E}">
        <p14:creationId xmlns:p14="http://schemas.microsoft.com/office/powerpoint/2010/main" val="4286361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58800" y="834603"/>
            <a:ext cx="8394700" cy="3896276"/>
          </a:xfrm>
        </p:spPr>
        <p:txBody>
          <a:bodyPr>
            <a:normAutofit lnSpcReduction="10000"/>
          </a:bodyPr>
          <a:lstStyle/>
          <a:p>
            <a:r>
              <a:rPr lang="en-US" dirty="0" smtClean="0"/>
              <a:t>Plan your attack </a:t>
            </a:r>
            <a:r>
              <a:rPr lang="en-US" dirty="0" smtClean="0"/>
              <a:t>and be prepared for the </a:t>
            </a:r>
            <a:endParaRPr lang="en-US" dirty="0"/>
          </a:p>
          <a:p>
            <a:r>
              <a:rPr lang="en-US" dirty="0"/>
              <a:t>Make friends across the business. You have no</a:t>
            </a:r>
            <a:r>
              <a:rPr lang="en-US" dirty="0" smtClean="0"/>
              <a:t> time for enemies. You will have to call in </a:t>
            </a:r>
            <a:r>
              <a:rPr lang="en-US" dirty="0" err="1" smtClean="0"/>
              <a:t>favours</a:t>
            </a:r>
            <a:r>
              <a:rPr lang="en-US" dirty="0" smtClean="0"/>
              <a:t>.</a:t>
            </a:r>
            <a:endParaRPr lang="en-US" dirty="0" smtClean="0"/>
          </a:p>
          <a:p>
            <a:r>
              <a:rPr lang="en-US" dirty="0" smtClean="0"/>
              <a:t>Keep </a:t>
            </a:r>
            <a:r>
              <a:rPr lang="en-US" dirty="0" smtClean="0"/>
              <a:t>it </a:t>
            </a:r>
            <a:r>
              <a:rPr lang="en-US" dirty="0" smtClean="0"/>
              <a:t>simple even when it’s hard. Simple metrics.</a:t>
            </a:r>
            <a:endParaRPr lang="en-US" dirty="0" smtClean="0"/>
          </a:p>
          <a:p>
            <a:r>
              <a:rPr lang="en-US" b="1" dirty="0" smtClean="0">
                <a:solidFill>
                  <a:srgbClr val="61CC00"/>
                </a:solidFill>
              </a:rPr>
              <a:t>&lt;&lt; Show </a:t>
            </a:r>
            <a:r>
              <a:rPr lang="en-US" b="1" dirty="0" smtClean="0">
                <a:solidFill>
                  <a:srgbClr val="61CC00"/>
                </a:solidFill>
              </a:rPr>
              <a:t>it </a:t>
            </a:r>
            <a:r>
              <a:rPr lang="en-US" b="1" dirty="0" smtClean="0">
                <a:solidFill>
                  <a:srgbClr val="61CC00"/>
                </a:solidFill>
              </a:rPr>
              <a:t>working to bring it to life &gt;&gt;</a:t>
            </a:r>
            <a:endParaRPr lang="en-US" b="1" dirty="0" smtClean="0">
              <a:solidFill>
                <a:srgbClr val="61CC00"/>
              </a:solidFill>
            </a:endParaRPr>
          </a:p>
          <a:p>
            <a:r>
              <a:rPr lang="en-US" dirty="0" smtClean="0"/>
              <a:t>Use </a:t>
            </a:r>
            <a:r>
              <a:rPr lang="en-US" dirty="0" smtClean="0"/>
              <a:t>Diagrams and keep in your back pocket.</a:t>
            </a:r>
          </a:p>
          <a:p>
            <a:r>
              <a:rPr lang="en-US" dirty="0" smtClean="0"/>
              <a:t>You get noticed in an enterprise if you care. So care</a:t>
            </a:r>
            <a:r>
              <a:rPr lang="en-US" dirty="0"/>
              <a:t> (a lot)</a:t>
            </a:r>
            <a:r>
              <a:rPr lang="en-US" dirty="0" smtClean="0"/>
              <a:t>.</a:t>
            </a:r>
            <a:endParaRPr lang="en-US" dirty="0" smtClean="0"/>
          </a:p>
          <a:p>
            <a:endParaRPr lang="en-US" dirty="0" smtClean="0"/>
          </a:p>
        </p:txBody>
      </p:sp>
      <p:sp>
        <p:nvSpPr>
          <p:cNvPr id="4" name="Subtitle 3"/>
          <p:cNvSpPr>
            <a:spLocks noGrp="1"/>
          </p:cNvSpPr>
          <p:nvPr>
            <p:ph type="subTitle" idx="12"/>
          </p:nvPr>
        </p:nvSpPr>
        <p:spPr/>
        <p:txBody>
          <a:bodyPr/>
          <a:lstStyle/>
          <a:p>
            <a:r>
              <a:rPr lang="en-US" dirty="0"/>
              <a:t>Over Communicate your plan</a:t>
            </a:r>
            <a:endParaRPr lang="en-US" dirty="0"/>
          </a:p>
        </p:txBody>
      </p:sp>
      <p:sp>
        <p:nvSpPr>
          <p:cNvPr id="2" name="Rectangle 1"/>
          <p:cNvSpPr/>
          <p:nvPr/>
        </p:nvSpPr>
        <p:spPr>
          <a:xfrm>
            <a:off x="6411516" y="799584"/>
            <a:ext cx="1280749" cy="461665"/>
          </a:xfrm>
          <a:prstGeom prst="rect">
            <a:avLst/>
          </a:prstGeom>
        </p:spPr>
        <p:txBody>
          <a:bodyPr wrap="none">
            <a:spAutoFit/>
          </a:bodyPr>
          <a:lstStyle/>
          <a:p>
            <a:r>
              <a:rPr lang="en-US" sz="2400" dirty="0">
                <a:solidFill>
                  <a:schemeClr val="tx1">
                    <a:lumMod val="85000"/>
                    <a:lumOff val="15000"/>
                  </a:schemeClr>
                </a:solidFill>
                <a:latin typeface="Helvetica Neue Light"/>
                <a:cs typeface="Helvetica Neue Light"/>
              </a:rPr>
              <a:t>elevator</a:t>
            </a:r>
            <a:r>
              <a:rPr lang="en-US" dirty="0"/>
              <a:t>.</a:t>
            </a:r>
          </a:p>
        </p:txBody>
      </p:sp>
      <p:sp>
        <p:nvSpPr>
          <p:cNvPr id="6" name="Rectangle 5"/>
          <p:cNvSpPr/>
          <p:nvPr/>
        </p:nvSpPr>
        <p:spPr>
          <a:xfrm>
            <a:off x="6424216" y="799584"/>
            <a:ext cx="2312710" cy="461665"/>
          </a:xfrm>
          <a:prstGeom prst="rect">
            <a:avLst/>
          </a:prstGeom>
        </p:spPr>
        <p:txBody>
          <a:bodyPr wrap="none">
            <a:spAutoFit/>
          </a:bodyPr>
          <a:lstStyle/>
          <a:p>
            <a:r>
              <a:rPr lang="en-US" sz="2400" dirty="0" smtClean="0">
                <a:solidFill>
                  <a:schemeClr val="tx1">
                    <a:lumMod val="85000"/>
                    <a:lumOff val="15000"/>
                  </a:schemeClr>
                </a:solidFill>
                <a:latin typeface="Helvetica Neue Light"/>
                <a:cs typeface="Helvetica Neue Light"/>
              </a:rPr>
              <a:t>coffee machine</a:t>
            </a:r>
            <a:r>
              <a:rPr lang="en-US" dirty="0" smtClean="0"/>
              <a:t>.</a:t>
            </a:r>
            <a:endParaRPr lang="en-US" dirty="0"/>
          </a:p>
        </p:txBody>
      </p:sp>
    </p:spTree>
    <p:extLst>
      <p:ext uri="{BB962C8B-B14F-4D97-AF65-F5344CB8AC3E}">
        <p14:creationId xmlns:p14="http://schemas.microsoft.com/office/powerpoint/2010/main" val="374011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4600" y="1863303"/>
            <a:ext cx="6836833" cy="1095797"/>
          </a:xfrm>
        </p:spPr>
        <p:txBody>
          <a:bodyPr>
            <a:normAutofit/>
          </a:bodyPr>
          <a:lstStyle/>
          <a:p>
            <a:pPr marL="0" indent="0">
              <a:buNone/>
            </a:pPr>
            <a:r>
              <a:rPr lang="en-US" sz="5000" dirty="0" smtClean="0"/>
              <a:t>“It’s all about the code”</a:t>
            </a:r>
            <a:endParaRPr lang="en-US" sz="5000" dirty="0"/>
          </a:p>
        </p:txBody>
      </p:sp>
      <p:sp>
        <p:nvSpPr>
          <p:cNvPr id="3" name="Subtitle 2"/>
          <p:cNvSpPr>
            <a:spLocks noGrp="1"/>
          </p:cNvSpPr>
          <p:nvPr>
            <p:ph type="subTitle" idx="12"/>
          </p:nvPr>
        </p:nvSpPr>
        <p:spPr/>
        <p:txBody>
          <a:bodyPr/>
          <a:lstStyle/>
          <a:p>
            <a:r>
              <a:rPr lang="en-US" dirty="0"/>
              <a:t>Over Communicate your plan</a:t>
            </a:r>
            <a:endParaRPr lang="en-US" dirty="0"/>
          </a:p>
        </p:txBody>
      </p:sp>
      <p:sp>
        <p:nvSpPr>
          <p:cNvPr id="4" name="Content Placeholder 1"/>
          <p:cNvSpPr txBox="1">
            <a:spLocks/>
          </p:cNvSpPr>
          <p:nvPr/>
        </p:nvSpPr>
        <p:spPr>
          <a:xfrm>
            <a:off x="1562100" y="2752303"/>
            <a:ext cx="6248400" cy="1095797"/>
          </a:xfrm>
          <a:prstGeom prst="rect">
            <a:avLst/>
          </a:prstGeom>
          <a:solidFill>
            <a:schemeClr val="bg1">
              <a:alpha val="86000"/>
            </a:schemeClr>
          </a:solidFill>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Tx/>
              <a:buBlip>
                <a:blip r:embed="rId3"/>
              </a:buBlip>
              <a:defRPr sz="2400" b="0" i="0" kern="1200">
                <a:solidFill>
                  <a:schemeClr val="tx1">
                    <a:lumMod val="85000"/>
                    <a:lumOff val="15000"/>
                  </a:schemeClr>
                </a:solidFill>
                <a:latin typeface="Helvetica Neue Light"/>
                <a:ea typeface="+mn-ea"/>
                <a:cs typeface="Helvetica Neue Light"/>
              </a:defRPr>
            </a:lvl1pPr>
            <a:lvl2pPr marL="914400" indent="-457200" algn="l" defTabSz="914400" rtl="0" eaLnBrk="1" latinLnBrk="0" hangingPunct="1">
              <a:spcBef>
                <a:spcPts val="600"/>
              </a:spcBef>
              <a:buClr>
                <a:schemeClr val="tx1">
                  <a:lumMod val="75000"/>
                  <a:lumOff val="25000"/>
                </a:schemeClr>
              </a:buClr>
              <a:buSzPct val="90000"/>
              <a:buFontTx/>
              <a:buBlip>
                <a:blip r:embed="rId3"/>
              </a:buBlip>
              <a:defRPr sz="2200" b="0" i="0" kern="1200">
                <a:solidFill>
                  <a:schemeClr val="tx1">
                    <a:lumMod val="85000"/>
                    <a:lumOff val="15000"/>
                  </a:schemeClr>
                </a:solidFill>
                <a:latin typeface="Helvetica Neue Light"/>
                <a:ea typeface="+mn-ea"/>
                <a:cs typeface="Helvetica Neue Light"/>
              </a:defRPr>
            </a:lvl2pPr>
            <a:lvl3pPr marL="1260475" indent="-346075" algn="l" defTabSz="914400" rtl="0" eaLnBrk="1" latinLnBrk="0" hangingPunct="1">
              <a:spcBef>
                <a:spcPts val="600"/>
              </a:spcBef>
              <a:buClr>
                <a:schemeClr val="bg1">
                  <a:lumMod val="65000"/>
                </a:schemeClr>
              </a:buClr>
              <a:buSzPct val="90000"/>
              <a:buFontTx/>
              <a:buBlip>
                <a:blip r:embed="rId3"/>
              </a:buBlip>
              <a:defRPr sz="2000" b="0" i="0" kern="1200">
                <a:solidFill>
                  <a:schemeClr val="tx1">
                    <a:lumMod val="85000"/>
                    <a:lumOff val="15000"/>
                  </a:schemeClr>
                </a:solidFill>
                <a:latin typeface="Helvetica Neue Light"/>
                <a:ea typeface="+mn-ea"/>
                <a:cs typeface="Helvetica Neue Light"/>
              </a:defRPr>
            </a:lvl3pPr>
            <a:lvl4pPr marL="1600200" indent="-339725" algn="l" defTabSz="914400" rtl="0" eaLnBrk="1" latinLnBrk="0" hangingPunct="1">
              <a:spcBef>
                <a:spcPts val="600"/>
              </a:spcBef>
              <a:buClr>
                <a:schemeClr val="tx1">
                  <a:lumMod val="75000"/>
                  <a:lumOff val="25000"/>
                </a:schemeClr>
              </a:buClr>
              <a:buSzPct val="90000"/>
              <a:buFontTx/>
              <a:buBlip>
                <a:blip r:embed="rId3"/>
              </a:buBlip>
              <a:defRPr sz="1800" b="0" i="0" kern="1200">
                <a:solidFill>
                  <a:schemeClr val="tx1">
                    <a:lumMod val="85000"/>
                    <a:lumOff val="15000"/>
                  </a:schemeClr>
                </a:solidFill>
                <a:latin typeface="Helvetica Neue Light"/>
                <a:ea typeface="+mn-ea"/>
                <a:cs typeface="Helvetica Neue Light"/>
              </a:defRPr>
            </a:lvl4pPr>
            <a:lvl5pPr marL="1939925" indent="-331788" algn="l" defTabSz="914400" rtl="0" eaLnBrk="1" latinLnBrk="0" hangingPunct="1">
              <a:spcBef>
                <a:spcPts val="600"/>
              </a:spcBef>
              <a:buClr>
                <a:schemeClr val="bg1">
                  <a:lumMod val="65000"/>
                </a:schemeClr>
              </a:buClr>
              <a:buSzPct val="90000"/>
              <a:buFontTx/>
              <a:buBlip>
                <a:blip r:embed="rId3"/>
              </a:buBlip>
              <a:defRPr sz="1800" b="0" i="0" kern="1200">
                <a:solidFill>
                  <a:schemeClr val="tx1">
                    <a:lumMod val="85000"/>
                    <a:lumOff val="15000"/>
                  </a:schemeClr>
                </a:solidFill>
                <a:latin typeface="Helvetica Neue Light"/>
                <a:ea typeface="+mn-ea"/>
                <a:cs typeface="Helvetica Neue Light"/>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Tx/>
              <a:buNone/>
            </a:pPr>
            <a:r>
              <a:rPr lang="en-US" sz="1300" dirty="0" smtClean="0">
                <a:latin typeface="Courier"/>
                <a:cs typeface="Courier"/>
              </a:rPr>
              <a:t>Application code, Test code, Configuration code, Script code, infrastructure code, 3</a:t>
            </a:r>
            <a:r>
              <a:rPr lang="en-US" sz="1300" baseline="30000" dirty="0" smtClean="0">
                <a:latin typeface="Courier"/>
                <a:cs typeface="Courier"/>
              </a:rPr>
              <a:t>rd</a:t>
            </a:r>
            <a:r>
              <a:rPr lang="en-US" sz="1300" dirty="0" smtClean="0">
                <a:latin typeface="Courier"/>
                <a:cs typeface="Courier"/>
              </a:rPr>
              <a:t> Party Binaries</a:t>
            </a:r>
            <a:endParaRPr lang="en-US" sz="1300" dirty="0">
              <a:latin typeface="Courier"/>
              <a:cs typeface="Courier"/>
            </a:endParaRPr>
          </a:p>
        </p:txBody>
      </p:sp>
      <p:grpSp>
        <p:nvGrpSpPr>
          <p:cNvPr id="15" name="Group 14"/>
          <p:cNvGrpSpPr/>
          <p:nvPr/>
        </p:nvGrpSpPr>
        <p:grpSpPr>
          <a:xfrm>
            <a:off x="6057901" y="1037803"/>
            <a:ext cx="2819400" cy="1108496"/>
            <a:chOff x="6096001" y="1228303"/>
            <a:chExt cx="2819400" cy="1108496"/>
          </a:xfrm>
        </p:grpSpPr>
        <p:sp>
          <p:nvSpPr>
            <p:cNvPr id="5" name="Content Placeholder 1"/>
            <p:cNvSpPr txBox="1">
              <a:spLocks/>
            </p:cNvSpPr>
            <p:nvPr/>
          </p:nvSpPr>
          <p:spPr>
            <a:xfrm>
              <a:off x="6096001" y="1228303"/>
              <a:ext cx="2819400" cy="1095797"/>
            </a:xfrm>
            <a:prstGeom prst="rect">
              <a:avLst/>
            </a:prstGeom>
            <a:noFill/>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Tx/>
                <a:buBlip>
                  <a:blip r:embed="rId3"/>
                </a:buBlip>
                <a:defRPr sz="2400" b="0" i="0" kern="1200">
                  <a:solidFill>
                    <a:schemeClr val="tx1">
                      <a:lumMod val="85000"/>
                      <a:lumOff val="15000"/>
                    </a:schemeClr>
                  </a:solidFill>
                  <a:latin typeface="Helvetica Neue Light"/>
                  <a:ea typeface="+mn-ea"/>
                  <a:cs typeface="Helvetica Neue Light"/>
                </a:defRPr>
              </a:lvl1pPr>
              <a:lvl2pPr marL="914400" indent="-457200" algn="l" defTabSz="914400" rtl="0" eaLnBrk="1" latinLnBrk="0" hangingPunct="1">
                <a:spcBef>
                  <a:spcPts val="600"/>
                </a:spcBef>
                <a:buClr>
                  <a:schemeClr val="tx1">
                    <a:lumMod val="75000"/>
                    <a:lumOff val="25000"/>
                  </a:schemeClr>
                </a:buClr>
                <a:buSzPct val="90000"/>
                <a:buFontTx/>
                <a:buBlip>
                  <a:blip r:embed="rId3"/>
                </a:buBlip>
                <a:defRPr sz="2200" b="0" i="0" kern="1200">
                  <a:solidFill>
                    <a:schemeClr val="tx1">
                      <a:lumMod val="85000"/>
                      <a:lumOff val="15000"/>
                    </a:schemeClr>
                  </a:solidFill>
                  <a:latin typeface="Helvetica Neue Light"/>
                  <a:ea typeface="+mn-ea"/>
                  <a:cs typeface="Helvetica Neue Light"/>
                </a:defRPr>
              </a:lvl2pPr>
              <a:lvl3pPr marL="1260475" indent="-346075" algn="l" defTabSz="914400" rtl="0" eaLnBrk="1" latinLnBrk="0" hangingPunct="1">
                <a:spcBef>
                  <a:spcPts val="600"/>
                </a:spcBef>
                <a:buClr>
                  <a:schemeClr val="bg1">
                    <a:lumMod val="65000"/>
                  </a:schemeClr>
                </a:buClr>
                <a:buSzPct val="90000"/>
                <a:buFontTx/>
                <a:buBlip>
                  <a:blip r:embed="rId3"/>
                </a:buBlip>
                <a:defRPr sz="2000" b="0" i="0" kern="1200">
                  <a:solidFill>
                    <a:schemeClr val="tx1">
                      <a:lumMod val="85000"/>
                      <a:lumOff val="15000"/>
                    </a:schemeClr>
                  </a:solidFill>
                  <a:latin typeface="Helvetica Neue Light"/>
                  <a:ea typeface="+mn-ea"/>
                  <a:cs typeface="Helvetica Neue Light"/>
                </a:defRPr>
              </a:lvl3pPr>
              <a:lvl4pPr marL="1600200" indent="-339725" algn="l" defTabSz="914400" rtl="0" eaLnBrk="1" latinLnBrk="0" hangingPunct="1">
                <a:spcBef>
                  <a:spcPts val="600"/>
                </a:spcBef>
                <a:buClr>
                  <a:schemeClr val="tx1">
                    <a:lumMod val="75000"/>
                    <a:lumOff val="25000"/>
                  </a:schemeClr>
                </a:buClr>
                <a:buSzPct val="90000"/>
                <a:buFontTx/>
                <a:buBlip>
                  <a:blip r:embed="rId3"/>
                </a:buBlip>
                <a:defRPr sz="1800" b="0" i="0" kern="1200">
                  <a:solidFill>
                    <a:schemeClr val="tx1">
                      <a:lumMod val="85000"/>
                      <a:lumOff val="15000"/>
                    </a:schemeClr>
                  </a:solidFill>
                  <a:latin typeface="Helvetica Neue Light"/>
                  <a:ea typeface="+mn-ea"/>
                  <a:cs typeface="Helvetica Neue Light"/>
                </a:defRPr>
              </a:lvl4pPr>
              <a:lvl5pPr marL="1939925" indent="-331788" algn="l" defTabSz="914400" rtl="0" eaLnBrk="1" latinLnBrk="0" hangingPunct="1">
                <a:spcBef>
                  <a:spcPts val="600"/>
                </a:spcBef>
                <a:buClr>
                  <a:schemeClr val="bg1">
                    <a:lumMod val="65000"/>
                  </a:schemeClr>
                </a:buClr>
                <a:buSzPct val="90000"/>
                <a:buFontTx/>
                <a:buBlip>
                  <a:blip r:embed="rId3"/>
                </a:buBlip>
                <a:defRPr sz="1800" b="0" i="0" kern="1200">
                  <a:solidFill>
                    <a:schemeClr val="tx1">
                      <a:lumMod val="85000"/>
                      <a:lumOff val="15000"/>
                    </a:schemeClr>
                  </a:solidFill>
                  <a:latin typeface="Helvetica Neue Light"/>
                  <a:ea typeface="+mn-ea"/>
                  <a:cs typeface="Helvetica Neue Light"/>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Tx/>
                <a:buNone/>
              </a:pPr>
              <a:r>
                <a:rPr lang="en-US" sz="4400" dirty="0" smtClean="0">
                  <a:latin typeface="Xingkai SC Light"/>
                  <a:cs typeface="Xingkai SC Light"/>
                </a:rPr>
                <a:t>and the team</a:t>
              </a:r>
              <a:endParaRPr lang="en-US" sz="4400" dirty="0">
                <a:latin typeface="Xingkai SC Light"/>
                <a:cs typeface="Xingkai SC Light"/>
              </a:endParaRPr>
            </a:p>
          </p:txBody>
        </p:sp>
        <p:grpSp>
          <p:nvGrpSpPr>
            <p:cNvPr id="14" name="Group 13"/>
            <p:cNvGrpSpPr/>
            <p:nvPr/>
          </p:nvGrpSpPr>
          <p:grpSpPr>
            <a:xfrm>
              <a:off x="7264400" y="1955799"/>
              <a:ext cx="165100" cy="381000"/>
              <a:chOff x="7188200" y="1982952"/>
              <a:chExt cx="241300" cy="197069"/>
            </a:xfrm>
          </p:grpSpPr>
          <p:cxnSp>
            <p:nvCxnSpPr>
              <p:cNvPr id="8" name="Straight Connector 7"/>
              <p:cNvCxnSpPr/>
              <p:nvPr/>
            </p:nvCxnSpPr>
            <p:spPr>
              <a:xfrm>
                <a:off x="7188200" y="1982952"/>
                <a:ext cx="152400" cy="1905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340600" y="2002221"/>
                <a:ext cx="88900" cy="177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045884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7200" y="424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smtClean="0"/>
          </a:p>
        </p:txBody>
      </p:sp>
      <p:sp>
        <p:nvSpPr>
          <p:cNvPr id="69" name="Subtitle 4"/>
          <p:cNvSpPr>
            <a:spLocks noGrp="1"/>
          </p:cNvSpPr>
          <p:nvPr>
            <p:ph type="subTitle" idx="1"/>
          </p:nvPr>
        </p:nvSpPr>
        <p:spPr/>
        <p:txBody>
          <a:bodyPr/>
          <a:lstStyle/>
          <a:p>
            <a:r>
              <a:rPr lang="en-US" dirty="0"/>
              <a:t>Over Communicate your plan</a:t>
            </a:r>
            <a:endParaRPr lang="en-US" dirty="0"/>
          </a:p>
        </p:txBody>
      </p:sp>
      <p:cxnSp>
        <p:nvCxnSpPr>
          <p:cNvPr id="3" name="Straight Connector 2"/>
          <p:cNvCxnSpPr/>
          <p:nvPr/>
        </p:nvCxnSpPr>
        <p:spPr>
          <a:xfrm>
            <a:off x="7086600" y="929007"/>
            <a:ext cx="0" cy="361759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030384" y="927096"/>
            <a:ext cx="706969" cy="369332"/>
          </a:xfrm>
          <a:prstGeom prst="rect">
            <a:avLst/>
          </a:prstGeom>
          <a:noFill/>
        </p:spPr>
        <p:txBody>
          <a:bodyPr wrap="none" rtlCol="0">
            <a:spAutoFit/>
          </a:bodyPr>
          <a:lstStyle/>
          <a:p>
            <a:r>
              <a:rPr lang="en-US" dirty="0" smtClean="0"/>
              <a:t>Team</a:t>
            </a:r>
            <a:endParaRPr lang="en-US" dirty="0"/>
          </a:p>
        </p:txBody>
      </p:sp>
      <p:sp>
        <p:nvSpPr>
          <p:cNvPr id="21" name="TextBox 20"/>
          <p:cNvSpPr txBox="1"/>
          <p:nvPr/>
        </p:nvSpPr>
        <p:spPr>
          <a:xfrm>
            <a:off x="7325784" y="927096"/>
            <a:ext cx="1025491" cy="369332"/>
          </a:xfrm>
          <a:prstGeom prst="rect">
            <a:avLst/>
          </a:prstGeom>
          <a:noFill/>
        </p:spPr>
        <p:txBody>
          <a:bodyPr wrap="none" rtlCol="0">
            <a:spAutoFit/>
          </a:bodyPr>
          <a:lstStyle/>
          <a:p>
            <a:r>
              <a:rPr lang="en-US" dirty="0" smtClean="0"/>
              <a:t>Software</a:t>
            </a:r>
            <a:endParaRPr lang="en-US" dirty="0"/>
          </a:p>
        </p:txBody>
      </p:sp>
      <p:cxnSp>
        <p:nvCxnSpPr>
          <p:cNvPr id="24" name="Straight Connector 23"/>
          <p:cNvCxnSpPr/>
          <p:nvPr/>
        </p:nvCxnSpPr>
        <p:spPr>
          <a:xfrm flipH="1">
            <a:off x="5346700" y="1973016"/>
            <a:ext cx="34417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5365750" y="2697492"/>
            <a:ext cx="34417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5518150" y="3421392"/>
            <a:ext cx="34417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889500" y="1321489"/>
            <a:ext cx="3656988" cy="586546"/>
            <a:chOff x="4889500" y="1397689"/>
            <a:chExt cx="3656988" cy="586546"/>
          </a:xfrm>
        </p:grpSpPr>
        <p:sp>
          <p:nvSpPr>
            <p:cNvPr id="65" name="Rectangle 64"/>
            <p:cNvSpPr/>
            <p:nvPr/>
          </p:nvSpPr>
          <p:spPr>
            <a:xfrm>
              <a:off x="5638220" y="1397689"/>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Agile/Lean practices</a:t>
              </a:r>
              <a:endParaRPr lang="en-US" sz="1600" dirty="0">
                <a:solidFill>
                  <a:schemeClr val="bg1"/>
                </a:solidFill>
              </a:endParaRPr>
            </a:p>
          </p:txBody>
        </p:sp>
        <p:sp>
          <p:nvSpPr>
            <p:cNvPr id="22" name="Rectangle 21"/>
            <p:cNvSpPr/>
            <p:nvPr/>
          </p:nvSpPr>
          <p:spPr>
            <a:xfrm>
              <a:off x="7167037" y="1399459"/>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Great Software</a:t>
              </a:r>
              <a:endParaRPr lang="en-US" sz="1600" dirty="0">
                <a:solidFill>
                  <a:schemeClr val="bg1"/>
                </a:solidFill>
              </a:endParaRPr>
            </a:p>
          </p:txBody>
        </p:sp>
        <p:sp>
          <p:nvSpPr>
            <p:cNvPr id="12" name="Left Arrow 11"/>
            <p:cNvSpPr/>
            <p:nvPr/>
          </p:nvSpPr>
          <p:spPr>
            <a:xfrm>
              <a:off x="4889500" y="1511300"/>
              <a:ext cx="666750" cy="1397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140200" y="2049527"/>
            <a:ext cx="4409322" cy="585956"/>
            <a:chOff x="4140200" y="2125727"/>
            <a:chExt cx="4409322" cy="585956"/>
          </a:xfrm>
        </p:grpSpPr>
        <p:sp>
          <p:nvSpPr>
            <p:cNvPr id="32" name="Rectangle 31"/>
            <p:cNvSpPr/>
            <p:nvPr/>
          </p:nvSpPr>
          <p:spPr>
            <a:xfrm>
              <a:off x="5638220" y="2125727"/>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Good</a:t>
              </a:r>
            </a:p>
            <a:p>
              <a:pPr algn="ctr"/>
              <a:r>
                <a:rPr lang="en-US" sz="1600" dirty="0" smtClean="0">
                  <a:solidFill>
                    <a:schemeClr val="bg1"/>
                  </a:solidFill>
                </a:rPr>
                <a:t>practices</a:t>
              </a:r>
              <a:endParaRPr lang="en-US" sz="1600" dirty="0">
                <a:solidFill>
                  <a:schemeClr val="bg1"/>
                </a:solidFill>
              </a:endParaRPr>
            </a:p>
          </p:txBody>
        </p:sp>
        <p:sp>
          <p:nvSpPr>
            <p:cNvPr id="33" name="Rectangle 32"/>
            <p:cNvSpPr/>
            <p:nvPr/>
          </p:nvSpPr>
          <p:spPr>
            <a:xfrm>
              <a:off x="7170071" y="2126907"/>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Good</a:t>
              </a:r>
            </a:p>
            <a:p>
              <a:pPr algn="ctr"/>
              <a:r>
                <a:rPr lang="en-US" sz="1600" dirty="0" smtClean="0">
                  <a:solidFill>
                    <a:schemeClr val="bg1"/>
                  </a:solidFill>
                </a:rPr>
                <a:t>Software</a:t>
              </a:r>
              <a:endParaRPr lang="en-US" sz="1600" dirty="0">
                <a:solidFill>
                  <a:schemeClr val="bg1"/>
                </a:solidFill>
              </a:endParaRPr>
            </a:p>
          </p:txBody>
        </p:sp>
        <p:sp>
          <p:nvSpPr>
            <p:cNvPr id="39" name="Left Arrow 38"/>
            <p:cNvSpPr/>
            <p:nvPr/>
          </p:nvSpPr>
          <p:spPr>
            <a:xfrm>
              <a:off x="4140200" y="2126907"/>
              <a:ext cx="1416050" cy="14639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258819" y="2777565"/>
            <a:ext cx="5287669" cy="585366"/>
            <a:chOff x="3258819" y="2853765"/>
            <a:chExt cx="5287669" cy="585366"/>
          </a:xfrm>
        </p:grpSpPr>
        <p:sp>
          <p:nvSpPr>
            <p:cNvPr id="68" name="Rectangle 67"/>
            <p:cNvSpPr/>
            <p:nvPr/>
          </p:nvSpPr>
          <p:spPr>
            <a:xfrm>
              <a:off x="5638221" y="2853765"/>
              <a:ext cx="1379450"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Poor working practices</a:t>
              </a:r>
              <a:endParaRPr lang="en-US" sz="1600" dirty="0">
                <a:solidFill>
                  <a:schemeClr val="bg1"/>
                </a:solidFill>
              </a:endParaRPr>
            </a:p>
          </p:txBody>
        </p:sp>
        <p:sp>
          <p:nvSpPr>
            <p:cNvPr id="35" name="Rectangle 34"/>
            <p:cNvSpPr/>
            <p:nvPr/>
          </p:nvSpPr>
          <p:spPr>
            <a:xfrm>
              <a:off x="7167037" y="2854355"/>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Poor </a:t>
              </a:r>
            </a:p>
            <a:p>
              <a:pPr algn="ctr"/>
              <a:r>
                <a:rPr lang="en-US" sz="1600" dirty="0" smtClean="0">
                  <a:solidFill>
                    <a:schemeClr val="bg1"/>
                  </a:solidFill>
                </a:rPr>
                <a:t>Software</a:t>
              </a:r>
              <a:endParaRPr lang="en-US" sz="1600" dirty="0">
                <a:solidFill>
                  <a:schemeClr val="bg1"/>
                </a:solidFill>
              </a:endParaRPr>
            </a:p>
          </p:txBody>
        </p:sp>
        <p:sp>
          <p:nvSpPr>
            <p:cNvPr id="40" name="Left Arrow 39"/>
            <p:cNvSpPr/>
            <p:nvPr/>
          </p:nvSpPr>
          <p:spPr>
            <a:xfrm>
              <a:off x="3258819" y="2870200"/>
              <a:ext cx="2297431" cy="1651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387600" y="3498507"/>
            <a:ext cx="6161922" cy="591872"/>
            <a:chOff x="2387600" y="3574707"/>
            <a:chExt cx="6161922" cy="591872"/>
          </a:xfrm>
        </p:grpSpPr>
        <p:sp>
          <p:nvSpPr>
            <p:cNvPr id="34" name="Rectangle 33"/>
            <p:cNvSpPr/>
            <p:nvPr/>
          </p:nvSpPr>
          <p:spPr>
            <a:xfrm>
              <a:off x="5638220" y="3581803"/>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Bad working practices</a:t>
              </a:r>
              <a:endParaRPr lang="en-US" sz="1600" dirty="0">
                <a:solidFill>
                  <a:schemeClr val="bg1"/>
                </a:solidFill>
              </a:endParaRPr>
            </a:p>
          </p:txBody>
        </p:sp>
        <p:sp>
          <p:nvSpPr>
            <p:cNvPr id="36" name="Rectangle 35"/>
            <p:cNvSpPr/>
            <p:nvPr/>
          </p:nvSpPr>
          <p:spPr>
            <a:xfrm>
              <a:off x="7170071" y="3581803"/>
              <a:ext cx="1379451"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Bad</a:t>
              </a:r>
            </a:p>
            <a:p>
              <a:pPr algn="ctr"/>
              <a:r>
                <a:rPr lang="en-US" sz="1600" dirty="0" smtClean="0">
                  <a:solidFill>
                    <a:schemeClr val="bg1"/>
                  </a:solidFill>
                </a:rPr>
                <a:t>Software</a:t>
              </a:r>
              <a:endParaRPr lang="en-US" sz="1600" dirty="0">
                <a:solidFill>
                  <a:schemeClr val="bg1"/>
                </a:solidFill>
              </a:endParaRPr>
            </a:p>
          </p:txBody>
        </p:sp>
        <p:sp>
          <p:nvSpPr>
            <p:cNvPr id="41" name="Left Arrow 40"/>
            <p:cNvSpPr/>
            <p:nvPr/>
          </p:nvSpPr>
          <p:spPr>
            <a:xfrm>
              <a:off x="2387600" y="3574707"/>
              <a:ext cx="3168650" cy="18449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699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7200" y="424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smtClean="0"/>
          </a:p>
        </p:txBody>
      </p:sp>
      <p:sp>
        <p:nvSpPr>
          <p:cNvPr id="69" name="Subtitle 4"/>
          <p:cNvSpPr>
            <a:spLocks noGrp="1"/>
          </p:cNvSpPr>
          <p:nvPr>
            <p:ph type="subTitle" idx="1"/>
          </p:nvPr>
        </p:nvSpPr>
        <p:spPr/>
        <p:txBody>
          <a:bodyPr/>
          <a:lstStyle/>
          <a:p>
            <a:r>
              <a:rPr lang="en-US" dirty="0"/>
              <a:t>Over Communicate your plan</a:t>
            </a:r>
            <a:endParaRPr lang="en-US" dirty="0"/>
          </a:p>
        </p:txBody>
      </p:sp>
      <p:sp>
        <p:nvSpPr>
          <p:cNvPr id="2" name="TextBox 1"/>
          <p:cNvSpPr txBox="1"/>
          <p:nvPr/>
        </p:nvSpPr>
        <p:spPr>
          <a:xfrm>
            <a:off x="2400300" y="3505200"/>
            <a:ext cx="1224614" cy="707886"/>
          </a:xfrm>
          <a:prstGeom prst="rect">
            <a:avLst/>
          </a:prstGeom>
          <a:noFill/>
        </p:spPr>
        <p:txBody>
          <a:bodyPr wrap="none" rtlCol="0">
            <a:spAutoFit/>
          </a:bodyPr>
          <a:lstStyle/>
          <a:p>
            <a:r>
              <a:rPr lang="en-US" sz="4000" dirty="0" smtClean="0"/>
              <a:t>$$$$</a:t>
            </a:r>
            <a:endParaRPr lang="en-US" sz="4000" dirty="0"/>
          </a:p>
        </p:txBody>
      </p:sp>
      <p:sp>
        <p:nvSpPr>
          <p:cNvPr id="27" name="TextBox 26"/>
          <p:cNvSpPr txBox="1"/>
          <p:nvPr/>
        </p:nvSpPr>
        <p:spPr>
          <a:xfrm>
            <a:off x="3187700" y="2641600"/>
            <a:ext cx="964627" cy="707886"/>
          </a:xfrm>
          <a:prstGeom prst="rect">
            <a:avLst/>
          </a:prstGeom>
          <a:noFill/>
        </p:spPr>
        <p:txBody>
          <a:bodyPr wrap="none" rtlCol="0">
            <a:spAutoFit/>
          </a:bodyPr>
          <a:lstStyle/>
          <a:p>
            <a:r>
              <a:rPr lang="en-US" sz="4000" dirty="0" smtClean="0"/>
              <a:t>$$$</a:t>
            </a:r>
            <a:endParaRPr lang="en-US" sz="4000" dirty="0"/>
          </a:p>
        </p:txBody>
      </p:sp>
      <p:sp>
        <p:nvSpPr>
          <p:cNvPr id="28" name="TextBox 27"/>
          <p:cNvSpPr txBox="1"/>
          <p:nvPr/>
        </p:nvSpPr>
        <p:spPr>
          <a:xfrm>
            <a:off x="4064000" y="1803400"/>
            <a:ext cx="704640" cy="707886"/>
          </a:xfrm>
          <a:prstGeom prst="rect">
            <a:avLst/>
          </a:prstGeom>
          <a:noFill/>
        </p:spPr>
        <p:txBody>
          <a:bodyPr wrap="none" rtlCol="0">
            <a:spAutoFit/>
          </a:bodyPr>
          <a:lstStyle/>
          <a:p>
            <a:r>
              <a:rPr lang="en-US" sz="4000" dirty="0" smtClean="0"/>
              <a:t>$$</a:t>
            </a:r>
            <a:endParaRPr lang="en-US" sz="4000" dirty="0"/>
          </a:p>
        </p:txBody>
      </p:sp>
      <p:sp>
        <p:nvSpPr>
          <p:cNvPr id="29" name="TextBox 28"/>
          <p:cNvSpPr txBox="1"/>
          <p:nvPr/>
        </p:nvSpPr>
        <p:spPr>
          <a:xfrm>
            <a:off x="4864100" y="927100"/>
            <a:ext cx="444653" cy="707886"/>
          </a:xfrm>
          <a:prstGeom prst="rect">
            <a:avLst/>
          </a:prstGeom>
          <a:noFill/>
        </p:spPr>
        <p:txBody>
          <a:bodyPr wrap="none" rtlCol="0">
            <a:spAutoFit/>
          </a:bodyPr>
          <a:lstStyle/>
          <a:p>
            <a:r>
              <a:rPr lang="en-US" sz="4000" dirty="0" smtClean="0"/>
              <a:t>$</a:t>
            </a:r>
            <a:endParaRPr lang="en-US" sz="4000" dirty="0"/>
          </a:p>
        </p:txBody>
      </p:sp>
      <p:sp>
        <p:nvSpPr>
          <p:cNvPr id="37" name="Rectangle 36"/>
          <p:cNvSpPr/>
          <p:nvPr/>
        </p:nvSpPr>
        <p:spPr>
          <a:xfrm>
            <a:off x="5638220" y="1321489"/>
            <a:ext cx="2858080"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Understand the cost to the </a:t>
            </a:r>
            <a:r>
              <a:rPr lang="en-US" sz="1600" dirty="0" err="1" smtClean="0">
                <a:solidFill>
                  <a:schemeClr val="bg1"/>
                </a:solidFill>
              </a:rPr>
              <a:t>organisation</a:t>
            </a:r>
            <a:r>
              <a:rPr lang="en-US" sz="1600" dirty="0" smtClean="0">
                <a:solidFill>
                  <a:schemeClr val="bg1"/>
                </a:solidFill>
              </a:rPr>
              <a:t> of slow releases</a:t>
            </a:r>
            <a:endParaRPr lang="en-US" sz="1600" dirty="0">
              <a:solidFill>
                <a:schemeClr val="bg1"/>
              </a:solidFill>
            </a:endParaRPr>
          </a:p>
        </p:txBody>
      </p:sp>
      <p:sp>
        <p:nvSpPr>
          <p:cNvPr id="38" name="Rectangle 37"/>
          <p:cNvSpPr/>
          <p:nvPr/>
        </p:nvSpPr>
        <p:spPr>
          <a:xfrm>
            <a:off x="5650920" y="2350189"/>
            <a:ext cx="2858080" cy="338554"/>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Cost of rework</a:t>
            </a:r>
            <a:endParaRPr lang="en-US" sz="1600" dirty="0">
              <a:solidFill>
                <a:schemeClr val="bg1"/>
              </a:solidFill>
            </a:endParaRPr>
          </a:p>
        </p:txBody>
      </p:sp>
      <p:sp>
        <p:nvSpPr>
          <p:cNvPr id="42" name="Rectangle 41"/>
          <p:cNvSpPr/>
          <p:nvPr/>
        </p:nvSpPr>
        <p:spPr>
          <a:xfrm>
            <a:off x="5650920" y="2756589"/>
            <a:ext cx="2858080" cy="338554"/>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Cost of delay and hand off</a:t>
            </a:r>
            <a:endParaRPr lang="en-US" sz="1600" dirty="0">
              <a:solidFill>
                <a:schemeClr val="bg1"/>
              </a:solidFill>
            </a:endParaRPr>
          </a:p>
        </p:txBody>
      </p:sp>
      <p:sp>
        <p:nvSpPr>
          <p:cNvPr id="43" name="Rectangle 42"/>
          <p:cNvSpPr/>
          <p:nvPr/>
        </p:nvSpPr>
        <p:spPr>
          <a:xfrm>
            <a:off x="5638220" y="3162989"/>
            <a:ext cx="2858080" cy="338554"/>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Cost of building the wrong thing</a:t>
            </a:r>
            <a:endParaRPr lang="en-US" sz="1600" dirty="0">
              <a:solidFill>
                <a:schemeClr val="bg1"/>
              </a:solidFill>
            </a:endParaRPr>
          </a:p>
        </p:txBody>
      </p:sp>
      <p:sp>
        <p:nvSpPr>
          <p:cNvPr id="44" name="Rectangle 43"/>
          <p:cNvSpPr/>
          <p:nvPr/>
        </p:nvSpPr>
        <p:spPr>
          <a:xfrm>
            <a:off x="5638220" y="3582089"/>
            <a:ext cx="2858080" cy="584776"/>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Cost of not asking the right question</a:t>
            </a:r>
            <a:endParaRPr lang="en-US" sz="1600" dirty="0">
              <a:solidFill>
                <a:schemeClr val="bg1"/>
              </a:solidFill>
            </a:endParaRPr>
          </a:p>
        </p:txBody>
      </p:sp>
      <p:pic>
        <p:nvPicPr>
          <p:cNvPr id="45" name="Picture 44"/>
          <p:cNvPicPr>
            <a:picLocks noChangeAspect="1"/>
          </p:cNvPicPr>
          <p:nvPr/>
        </p:nvPicPr>
        <p:blipFill>
          <a:blip r:embed="rId3"/>
          <a:stretch>
            <a:fillRect/>
          </a:stretch>
        </p:blipFill>
        <p:spPr>
          <a:xfrm>
            <a:off x="7576041" y="3886200"/>
            <a:ext cx="742459" cy="244954"/>
          </a:xfrm>
          <a:prstGeom prst="rect">
            <a:avLst/>
          </a:prstGeom>
        </p:spPr>
      </p:pic>
      <p:sp>
        <p:nvSpPr>
          <p:cNvPr id="46" name="Rectangle 45"/>
          <p:cNvSpPr/>
          <p:nvPr/>
        </p:nvSpPr>
        <p:spPr>
          <a:xfrm>
            <a:off x="5638220" y="1969189"/>
            <a:ext cx="2858080" cy="338554"/>
          </a:xfrm>
          <a:prstGeom prst="rect">
            <a:avLst/>
          </a:prstGeom>
          <a:solidFill>
            <a:schemeClr val="accent1"/>
          </a:solidFill>
          <a:ln>
            <a:solidFill>
              <a:schemeClr val="bg1"/>
            </a:solidFill>
          </a:ln>
        </p:spPr>
        <p:txBody>
          <a:bodyPr wrap="square">
            <a:spAutoFit/>
          </a:bodyPr>
          <a:lstStyle/>
          <a:p>
            <a:pPr algn="ctr"/>
            <a:r>
              <a:rPr lang="en-US" sz="1600" dirty="0" smtClean="0">
                <a:solidFill>
                  <a:schemeClr val="bg1"/>
                </a:solidFill>
              </a:rPr>
              <a:t>Integration test costs</a:t>
            </a:r>
            <a:endParaRPr lang="en-US" sz="1600" dirty="0">
              <a:solidFill>
                <a:schemeClr val="bg1"/>
              </a:solidFill>
            </a:endParaRPr>
          </a:p>
        </p:txBody>
      </p:sp>
      <p:sp>
        <p:nvSpPr>
          <p:cNvPr id="47" name="Right Arrow 46"/>
          <p:cNvSpPr/>
          <p:nvPr/>
        </p:nvSpPr>
        <p:spPr>
          <a:xfrm rot="18900000">
            <a:off x="572279" y="1768633"/>
            <a:ext cx="4121937" cy="5989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Excellence / </a:t>
            </a:r>
            <a:r>
              <a:rPr lang="en-US" dirty="0" err="1" smtClean="0"/>
              <a:t>Craftmanship</a:t>
            </a:r>
            <a:endParaRPr lang="en-US" dirty="0"/>
          </a:p>
        </p:txBody>
      </p:sp>
    </p:spTree>
    <p:extLst>
      <p:ext uri="{BB962C8B-B14F-4D97-AF65-F5344CB8AC3E}">
        <p14:creationId xmlns:p14="http://schemas.microsoft.com/office/powerpoint/2010/main" val="528043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2239996" y="3638610"/>
            <a:ext cx="6226398" cy="342127"/>
          </a:xfrm>
        </p:spPr>
        <p:txBody>
          <a:bodyPr>
            <a:normAutofit fontScale="85000" lnSpcReduction="20000"/>
          </a:bodyPr>
          <a:lstStyle/>
          <a:p>
            <a:r>
              <a:rPr lang="en-US" dirty="0" smtClean="0"/>
              <a:t>DEFINE THE PACE OF YOUR APPS</a:t>
            </a:r>
            <a:endParaRPr lang="en-US" dirty="0"/>
          </a:p>
        </p:txBody>
      </p:sp>
      <p:sp>
        <p:nvSpPr>
          <p:cNvPr id="6" name="Text Placeholder 5"/>
          <p:cNvSpPr>
            <a:spLocks noGrp="1"/>
          </p:cNvSpPr>
          <p:nvPr>
            <p:ph type="body" idx="1"/>
          </p:nvPr>
        </p:nvSpPr>
        <p:spPr/>
        <p:txBody>
          <a:bodyPr/>
          <a:lstStyle/>
          <a:p>
            <a:r>
              <a:rPr lang="en-US" smtClean="0"/>
              <a:t>TIP #2</a:t>
            </a:r>
            <a:endParaRPr lang="en-US" dirty="0" smtClean="0"/>
          </a:p>
        </p:txBody>
      </p:sp>
      <p:pic>
        <p:nvPicPr>
          <p:cNvPr id="2" name="Picture 1"/>
          <p:cNvPicPr>
            <a:picLocks noChangeAspect="1"/>
          </p:cNvPicPr>
          <p:nvPr/>
        </p:nvPicPr>
        <p:blipFill>
          <a:blip r:embed="rId2"/>
          <a:stretch>
            <a:fillRect/>
          </a:stretch>
        </p:blipFill>
        <p:spPr>
          <a:xfrm>
            <a:off x="5397500" y="723900"/>
            <a:ext cx="2794000" cy="2095500"/>
          </a:xfrm>
          <a:prstGeom prst="rect">
            <a:avLst/>
          </a:prstGeom>
        </p:spPr>
      </p:pic>
    </p:spTree>
    <p:extLst>
      <p:ext uri="{BB962C8B-B14F-4D97-AF65-F5344CB8AC3E}">
        <p14:creationId xmlns:p14="http://schemas.microsoft.com/office/powerpoint/2010/main" val="10362617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95300" y="3552403"/>
            <a:ext cx="8369300" cy="613197"/>
          </a:xfrm>
        </p:spPr>
        <p:txBody>
          <a:bodyPr>
            <a:normAutofit/>
          </a:bodyPr>
          <a:lstStyle/>
          <a:p>
            <a:pPr marL="0" indent="0" algn="ctr">
              <a:buNone/>
            </a:pPr>
            <a:r>
              <a:rPr lang="en-US" sz="3000" b="1" dirty="0" smtClean="0"/>
              <a:t>“Why can’t we release 10x a day” </a:t>
            </a:r>
            <a:r>
              <a:rPr lang="en-US" dirty="0" smtClean="0"/>
              <a:t>&lt;&lt; Board Directors</a:t>
            </a:r>
          </a:p>
        </p:txBody>
      </p:sp>
      <p:sp>
        <p:nvSpPr>
          <p:cNvPr id="5" name="Subtitle 4"/>
          <p:cNvSpPr>
            <a:spLocks noGrp="1"/>
          </p:cNvSpPr>
          <p:nvPr>
            <p:ph type="subTitle" idx="12"/>
          </p:nvPr>
        </p:nvSpPr>
        <p:spPr/>
        <p:txBody>
          <a:bodyPr/>
          <a:lstStyle/>
          <a:p>
            <a:r>
              <a:rPr lang="en-US" dirty="0" smtClean="0"/>
              <a:t>Define the pace of your apps.</a:t>
            </a:r>
            <a:endParaRPr lang="en-US" dirty="0"/>
          </a:p>
        </p:txBody>
      </p:sp>
      <p:sp>
        <p:nvSpPr>
          <p:cNvPr id="6" name="Rectangle 5"/>
          <p:cNvSpPr/>
          <p:nvPr/>
        </p:nvSpPr>
        <p:spPr>
          <a:xfrm>
            <a:off x="2074916" y="2243951"/>
            <a:ext cx="5044971" cy="553998"/>
          </a:xfrm>
          <a:prstGeom prst="rect">
            <a:avLst/>
          </a:prstGeom>
        </p:spPr>
        <p:txBody>
          <a:bodyPr wrap="none" anchor="ctr" anchorCtr="0">
            <a:spAutoFit/>
          </a:bodyPr>
          <a:lstStyle/>
          <a:p>
            <a:pPr algn="ctr" defTabSz="914400">
              <a:spcBef>
                <a:spcPts val="2000"/>
              </a:spcBef>
              <a:buClr>
                <a:schemeClr val="bg1">
                  <a:lumMod val="65000"/>
                </a:schemeClr>
              </a:buClr>
              <a:buSzPct val="90000"/>
            </a:pPr>
            <a:r>
              <a:rPr lang="en-US" sz="3000" b="1" dirty="0" smtClean="0">
                <a:solidFill>
                  <a:schemeClr val="tx1">
                    <a:lumMod val="85000"/>
                    <a:lumOff val="15000"/>
                  </a:schemeClr>
                </a:solidFill>
                <a:latin typeface="Helvetica Neue Light"/>
                <a:cs typeface="Helvetica Neue Light"/>
              </a:rPr>
              <a:t>“What </a:t>
            </a:r>
            <a:r>
              <a:rPr lang="en-US" sz="3000" b="1" dirty="0">
                <a:solidFill>
                  <a:schemeClr val="tx1">
                    <a:lumMod val="85000"/>
                    <a:lumOff val="15000"/>
                  </a:schemeClr>
                </a:solidFill>
                <a:latin typeface="Helvetica Neue Light"/>
                <a:cs typeface="Helvetica Neue Light"/>
              </a:rPr>
              <a:t>the.</a:t>
            </a:r>
            <a:r>
              <a:rPr lang="en-US" sz="3000" b="1" dirty="0" smtClean="0">
                <a:solidFill>
                  <a:schemeClr val="tx1">
                    <a:lumMod val="85000"/>
                    <a:lumOff val="15000"/>
                  </a:schemeClr>
                </a:solidFill>
                <a:latin typeface="Helvetica Neue Light"/>
                <a:cs typeface="Helvetica Neue Light"/>
              </a:rPr>
              <a:t>.” </a:t>
            </a:r>
            <a:r>
              <a:rPr lang="en-US" sz="2400" dirty="0">
                <a:solidFill>
                  <a:schemeClr val="tx1">
                    <a:lumMod val="85000"/>
                    <a:lumOff val="15000"/>
                  </a:schemeClr>
                </a:solidFill>
                <a:latin typeface="Helvetica Neue Light"/>
                <a:cs typeface="Helvetica Neue Light"/>
              </a:rPr>
              <a:t>&lt;</a:t>
            </a:r>
            <a:r>
              <a:rPr lang="en-US" sz="2400" dirty="0">
                <a:solidFill>
                  <a:schemeClr val="tx1">
                    <a:lumMod val="85000"/>
                    <a:lumOff val="15000"/>
                  </a:schemeClr>
                </a:solidFill>
                <a:latin typeface="Helvetica Neue Light"/>
                <a:cs typeface="Helvetica Neue Light"/>
              </a:rPr>
              <a:t>&lt; Middle managers</a:t>
            </a:r>
          </a:p>
        </p:txBody>
      </p:sp>
      <p:sp>
        <p:nvSpPr>
          <p:cNvPr id="7" name="Rectangle 6"/>
          <p:cNvSpPr/>
          <p:nvPr/>
        </p:nvSpPr>
        <p:spPr>
          <a:xfrm>
            <a:off x="673100" y="957818"/>
            <a:ext cx="7886700" cy="553998"/>
          </a:xfrm>
          <a:prstGeom prst="rect">
            <a:avLst/>
          </a:prstGeom>
        </p:spPr>
        <p:txBody>
          <a:bodyPr wrap="square">
            <a:spAutoFit/>
          </a:bodyPr>
          <a:lstStyle/>
          <a:p>
            <a:pPr algn="ctr" defTabSz="914400">
              <a:spcBef>
                <a:spcPts val="2000"/>
              </a:spcBef>
              <a:buClr>
                <a:schemeClr val="bg1">
                  <a:lumMod val="65000"/>
                </a:schemeClr>
              </a:buClr>
              <a:buSzPct val="90000"/>
            </a:pPr>
            <a:r>
              <a:rPr lang="en-US" sz="3000" b="1" dirty="0">
                <a:solidFill>
                  <a:schemeClr val="tx1">
                    <a:lumMod val="85000"/>
                    <a:lumOff val="15000"/>
                  </a:schemeClr>
                </a:solidFill>
                <a:latin typeface="Helvetica Neue Light"/>
                <a:cs typeface="Helvetica Neue Light"/>
              </a:rPr>
              <a:t>“Let</a:t>
            </a:r>
            <a:r>
              <a:rPr lang="fr-FR" sz="3000" b="1" dirty="0">
                <a:solidFill>
                  <a:schemeClr val="tx1">
                    <a:lumMod val="85000"/>
                    <a:lumOff val="15000"/>
                  </a:schemeClr>
                </a:solidFill>
                <a:latin typeface="Helvetica Neue Light"/>
                <a:cs typeface="Helvetica Neue Light"/>
              </a:rPr>
              <a:t>’</a:t>
            </a:r>
            <a:r>
              <a:rPr lang="en-US" sz="3000" b="1" dirty="0">
                <a:solidFill>
                  <a:schemeClr val="tx1">
                    <a:lumMod val="85000"/>
                    <a:lumOff val="15000"/>
                  </a:schemeClr>
                </a:solidFill>
                <a:latin typeface="Helvetica Neue Light"/>
                <a:cs typeface="Helvetica Neue Light"/>
              </a:rPr>
              <a:t>s do </a:t>
            </a:r>
            <a:r>
              <a:rPr lang="en-US" sz="3000" b="1" dirty="0" err="1">
                <a:solidFill>
                  <a:schemeClr val="tx1">
                    <a:lumMod val="85000"/>
                    <a:lumOff val="15000"/>
                  </a:schemeClr>
                </a:solidFill>
                <a:latin typeface="Helvetica Neue Light"/>
                <a:cs typeface="Helvetica Neue Light"/>
              </a:rPr>
              <a:t>DevOps</a:t>
            </a:r>
            <a:r>
              <a:rPr lang="en-US" sz="3000" b="1" dirty="0">
                <a:solidFill>
                  <a:schemeClr val="tx1">
                    <a:lumMod val="85000"/>
                    <a:lumOff val="15000"/>
                  </a:schemeClr>
                </a:solidFill>
                <a:latin typeface="Helvetica Neue Light"/>
                <a:cs typeface="Helvetica Neue Light"/>
              </a:rPr>
              <a:t>” </a:t>
            </a:r>
            <a:r>
              <a:rPr lang="en-US" sz="2400" dirty="0">
                <a:solidFill>
                  <a:schemeClr val="tx1">
                    <a:lumMod val="85000"/>
                    <a:lumOff val="15000"/>
                  </a:schemeClr>
                </a:solidFill>
                <a:latin typeface="Helvetica Neue Light"/>
                <a:cs typeface="Helvetica Neue Light"/>
              </a:rPr>
              <a:t>&lt;&lt; Grass roots desire from IT</a:t>
            </a:r>
          </a:p>
        </p:txBody>
      </p:sp>
      <p:sp>
        <p:nvSpPr>
          <p:cNvPr id="8" name="Rectangle 7"/>
          <p:cNvSpPr/>
          <p:nvPr/>
        </p:nvSpPr>
        <p:spPr>
          <a:xfrm>
            <a:off x="539750" y="1415018"/>
            <a:ext cx="7886700" cy="553998"/>
          </a:xfrm>
          <a:prstGeom prst="rect">
            <a:avLst/>
          </a:prstGeom>
        </p:spPr>
        <p:txBody>
          <a:bodyPr wrap="square">
            <a:spAutoFit/>
          </a:bodyPr>
          <a:lstStyle/>
          <a:p>
            <a:pPr algn="ctr" defTabSz="914400">
              <a:spcBef>
                <a:spcPts val="2000"/>
              </a:spcBef>
              <a:buClr>
                <a:schemeClr val="bg1">
                  <a:lumMod val="65000"/>
                </a:schemeClr>
              </a:buClr>
              <a:buSzPct val="90000"/>
            </a:pPr>
            <a:r>
              <a:rPr lang="en-GB" sz="3000" b="1" dirty="0" smtClean="0">
                <a:solidFill>
                  <a:schemeClr val="accent6"/>
                </a:solidFill>
                <a:latin typeface="Helvetica Neue Light"/>
                <a:cs typeface="Helvetica Neue Light"/>
              </a:rPr>
              <a:t>Energising</a:t>
            </a:r>
            <a:endParaRPr lang="en-US" sz="2400" dirty="0">
              <a:solidFill>
                <a:schemeClr val="accent6"/>
              </a:solidFill>
              <a:latin typeface="Helvetica Neue Light"/>
              <a:cs typeface="Helvetica Neue Light"/>
            </a:endParaRPr>
          </a:p>
        </p:txBody>
      </p:sp>
      <p:sp>
        <p:nvSpPr>
          <p:cNvPr id="9" name="Rectangle 8"/>
          <p:cNvSpPr/>
          <p:nvPr/>
        </p:nvSpPr>
        <p:spPr>
          <a:xfrm>
            <a:off x="539750" y="2748518"/>
            <a:ext cx="7886700" cy="553998"/>
          </a:xfrm>
          <a:prstGeom prst="rect">
            <a:avLst/>
          </a:prstGeom>
        </p:spPr>
        <p:txBody>
          <a:bodyPr wrap="square">
            <a:spAutoFit/>
          </a:bodyPr>
          <a:lstStyle/>
          <a:p>
            <a:pPr algn="ctr" defTabSz="914400">
              <a:spcBef>
                <a:spcPts val="2000"/>
              </a:spcBef>
              <a:buClr>
                <a:schemeClr val="bg1">
                  <a:lumMod val="65000"/>
                </a:schemeClr>
              </a:buClr>
              <a:buSzPct val="90000"/>
            </a:pPr>
            <a:r>
              <a:rPr lang="en-GB" sz="3000" b="1" dirty="0" smtClean="0">
                <a:solidFill>
                  <a:schemeClr val="accent2"/>
                </a:solidFill>
                <a:latin typeface="Helvetica Neue Light"/>
                <a:cs typeface="Helvetica Neue Light"/>
              </a:rPr>
              <a:t>Distracting</a:t>
            </a:r>
            <a:endParaRPr lang="en-US" sz="2400" dirty="0">
              <a:solidFill>
                <a:schemeClr val="accent2"/>
              </a:solidFill>
              <a:latin typeface="Helvetica Neue Light"/>
              <a:cs typeface="Helvetica Neue Light"/>
            </a:endParaRPr>
          </a:p>
        </p:txBody>
      </p:sp>
      <p:sp>
        <p:nvSpPr>
          <p:cNvPr id="10" name="Rectangle 9"/>
          <p:cNvSpPr/>
          <p:nvPr/>
        </p:nvSpPr>
        <p:spPr>
          <a:xfrm>
            <a:off x="539750" y="4107418"/>
            <a:ext cx="7886700" cy="553998"/>
          </a:xfrm>
          <a:prstGeom prst="rect">
            <a:avLst/>
          </a:prstGeom>
        </p:spPr>
        <p:txBody>
          <a:bodyPr wrap="square">
            <a:spAutoFit/>
          </a:bodyPr>
          <a:lstStyle/>
          <a:p>
            <a:pPr algn="ctr" defTabSz="914400">
              <a:spcBef>
                <a:spcPts val="2000"/>
              </a:spcBef>
              <a:buClr>
                <a:schemeClr val="bg1">
                  <a:lumMod val="65000"/>
                </a:schemeClr>
              </a:buClr>
              <a:buSzPct val="90000"/>
            </a:pPr>
            <a:r>
              <a:rPr lang="en-GB" sz="3000" b="1" dirty="0" smtClean="0">
                <a:solidFill>
                  <a:srgbClr val="FF0000"/>
                </a:solidFill>
                <a:latin typeface="Helvetica Neue Light"/>
                <a:cs typeface="Helvetica Neue Light"/>
              </a:rPr>
              <a:t>Scary – expectation setting required</a:t>
            </a:r>
            <a:endParaRPr lang="en-US" sz="2400" dirty="0">
              <a:solidFill>
                <a:srgbClr val="FF0000"/>
              </a:solidFill>
              <a:latin typeface="Helvetica Neue Light"/>
              <a:cs typeface="Helvetica Neue Light"/>
            </a:endParaRPr>
          </a:p>
        </p:txBody>
      </p:sp>
    </p:spTree>
    <p:extLst>
      <p:ext uri="{BB962C8B-B14F-4D97-AF65-F5344CB8AC3E}">
        <p14:creationId xmlns:p14="http://schemas.microsoft.com/office/powerpoint/2010/main" val="2649359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ubtitle 4"/>
          <p:cNvSpPr>
            <a:spLocks noGrp="1"/>
          </p:cNvSpPr>
          <p:nvPr>
            <p:ph type="subTitle" idx="12"/>
          </p:nvPr>
        </p:nvSpPr>
        <p:spPr/>
        <p:txBody>
          <a:bodyPr/>
          <a:lstStyle/>
          <a:p>
            <a:r>
              <a:rPr lang="en-US" dirty="0" smtClean="0"/>
              <a:t>Define the pace of your applications</a:t>
            </a:r>
            <a:endParaRPr lang="en-US" dirty="0"/>
          </a:p>
        </p:txBody>
      </p:sp>
      <p:pic>
        <p:nvPicPr>
          <p:cNvPr id="2" name="Picture 1"/>
          <p:cNvPicPr>
            <a:picLocks noChangeAspect="1"/>
          </p:cNvPicPr>
          <p:nvPr/>
        </p:nvPicPr>
        <p:blipFill>
          <a:blip r:embed="rId3"/>
          <a:stretch>
            <a:fillRect/>
          </a:stretch>
        </p:blipFill>
        <p:spPr>
          <a:xfrm>
            <a:off x="292104" y="480291"/>
            <a:ext cx="7179893" cy="4447305"/>
          </a:xfrm>
          <a:prstGeom prst="rect">
            <a:avLst/>
          </a:prstGeom>
        </p:spPr>
      </p:pic>
      <p:sp>
        <p:nvSpPr>
          <p:cNvPr id="82" name="Rectangle 81"/>
          <p:cNvSpPr/>
          <p:nvPr/>
        </p:nvSpPr>
        <p:spPr>
          <a:xfrm>
            <a:off x="101600" y="539224"/>
            <a:ext cx="1752600" cy="30548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0325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ubtitle 4"/>
          <p:cNvSpPr>
            <a:spLocks noGrp="1"/>
          </p:cNvSpPr>
          <p:nvPr>
            <p:ph type="subTitle" idx="12"/>
          </p:nvPr>
        </p:nvSpPr>
        <p:spPr/>
        <p:txBody>
          <a:bodyPr/>
          <a:lstStyle/>
          <a:p>
            <a:r>
              <a:rPr lang="en-US" dirty="0" smtClean="0"/>
              <a:t>Define the pace of your applications</a:t>
            </a:r>
            <a:endParaRPr lang="en-US" dirty="0"/>
          </a:p>
        </p:txBody>
      </p:sp>
      <p:pic>
        <p:nvPicPr>
          <p:cNvPr id="3" name="Picture 2"/>
          <p:cNvPicPr>
            <a:picLocks noChangeAspect="1"/>
          </p:cNvPicPr>
          <p:nvPr/>
        </p:nvPicPr>
        <p:blipFill rotWithShape="1">
          <a:blip r:embed="rId3"/>
          <a:srcRect t="3508"/>
          <a:stretch/>
        </p:blipFill>
        <p:spPr>
          <a:xfrm>
            <a:off x="340782" y="546100"/>
            <a:ext cx="7131050" cy="4381502"/>
          </a:xfrm>
          <a:prstGeom prst="rect">
            <a:avLst/>
          </a:prstGeom>
        </p:spPr>
      </p:pic>
      <p:sp>
        <p:nvSpPr>
          <p:cNvPr id="6" name="Rectangle 5"/>
          <p:cNvSpPr/>
          <p:nvPr/>
        </p:nvSpPr>
        <p:spPr>
          <a:xfrm>
            <a:off x="101600" y="488424"/>
            <a:ext cx="1752600" cy="30548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5905500" y="2329924"/>
            <a:ext cx="1752600" cy="13022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9" name="Picture 98"/>
          <p:cNvPicPr>
            <a:picLocks noChangeAspect="1"/>
          </p:cNvPicPr>
          <p:nvPr/>
        </p:nvPicPr>
        <p:blipFill rotWithShape="1">
          <a:blip r:embed="rId3"/>
          <a:srcRect l="5283" t="4410" r="83318" b="31325"/>
          <a:stretch/>
        </p:blipFill>
        <p:spPr>
          <a:xfrm>
            <a:off x="7950200" y="1717413"/>
            <a:ext cx="812800" cy="2918087"/>
          </a:xfrm>
          <a:prstGeom prst="rect">
            <a:avLst/>
          </a:prstGeom>
        </p:spPr>
      </p:pic>
      <p:sp>
        <p:nvSpPr>
          <p:cNvPr id="2" name="TextBox 1"/>
          <p:cNvSpPr txBox="1"/>
          <p:nvPr/>
        </p:nvSpPr>
        <p:spPr>
          <a:xfrm>
            <a:off x="7988300" y="1181100"/>
            <a:ext cx="787395" cy="523220"/>
          </a:xfrm>
          <a:prstGeom prst="rect">
            <a:avLst/>
          </a:prstGeom>
          <a:noFill/>
        </p:spPr>
        <p:txBody>
          <a:bodyPr wrap="none" rtlCol="0">
            <a:spAutoFit/>
          </a:bodyPr>
          <a:lstStyle/>
          <a:p>
            <a:r>
              <a:rPr lang="en-US" sz="1400" dirty="0" smtClean="0">
                <a:latin typeface="Helvetica Neue Light"/>
                <a:cs typeface="Helvetica Neue Light"/>
              </a:rPr>
              <a:t>Pace of </a:t>
            </a:r>
          </a:p>
          <a:p>
            <a:r>
              <a:rPr lang="en-US" sz="1400" dirty="0" smtClean="0">
                <a:latin typeface="Helvetica Neue Light"/>
                <a:cs typeface="Helvetica Neue Light"/>
              </a:rPr>
              <a:t>Delivery</a:t>
            </a:r>
            <a:endParaRPr lang="en-US" sz="1400" dirty="0">
              <a:latin typeface="Helvetica Neue Light"/>
              <a:cs typeface="Helvetica Neue Light"/>
            </a:endParaRPr>
          </a:p>
        </p:txBody>
      </p:sp>
    </p:spTree>
    <p:extLst>
      <p:ext uri="{BB962C8B-B14F-4D97-AF65-F5344CB8AC3E}">
        <p14:creationId xmlns:p14="http://schemas.microsoft.com/office/powerpoint/2010/main" val="4190249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505179" y="424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0" name="Rectangle 39"/>
          <p:cNvSpPr/>
          <p:nvPr/>
        </p:nvSpPr>
        <p:spPr>
          <a:xfrm>
            <a:off x="5791200" y="1117470"/>
            <a:ext cx="2675467"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Not all applications should be treated in the same way</a:t>
            </a:r>
            <a:endParaRPr lang="en-US" dirty="0">
              <a:solidFill>
                <a:schemeClr val="bg1"/>
              </a:solidFill>
            </a:endParaRPr>
          </a:p>
        </p:txBody>
      </p:sp>
      <p:sp>
        <p:nvSpPr>
          <p:cNvPr id="3" name="Rectangle 2"/>
          <p:cNvSpPr/>
          <p:nvPr/>
        </p:nvSpPr>
        <p:spPr>
          <a:xfrm>
            <a:off x="5791200" y="2130004"/>
            <a:ext cx="2675467"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Understand the </a:t>
            </a:r>
            <a:r>
              <a:rPr lang="en-US" dirty="0">
                <a:solidFill>
                  <a:schemeClr val="bg1"/>
                </a:solidFill>
              </a:rPr>
              <a:t>pace layers of your </a:t>
            </a:r>
            <a:r>
              <a:rPr lang="en-US" dirty="0" smtClean="0">
                <a:solidFill>
                  <a:schemeClr val="bg1"/>
                </a:solidFill>
              </a:rPr>
              <a:t>apps and governance needed</a:t>
            </a:r>
            <a:endParaRPr lang="en-US" dirty="0">
              <a:solidFill>
                <a:schemeClr val="bg1"/>
              </a:solidFill>
            </a:endParaRPr>
          </a:p>
        </p:txBody>
      </p:sp>
      <p:sp>
        <p:nvSpPr>
          <p:cNvPr id="43" name="TextBox 42"/>
          <p:cNvSpPr txBox="1"/>
          <p:nvPr/>
        </p:nvSpPr>
        <p:spPr>
          <a:xfrm>
            <a:off x="5791200" y="3167611"/>
            <a:ext cx="2675467" cy="923330"/>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How good are the major vendor Ecommerce </a:t>
            </a:r>
            <a:r>
              <a:rPr lang="en-US" dirty="0"/>
              <a:t>and Finance/ERP </a:t>
            </a:r>
            <a:r>
              <a:rPr lang="en-US" dirty="0" smtClean="0"/>
              <a:t>systems?</a:t>
            </a:r>
            <a:endParaRPr lang="en-US" dirty="0"/>
          </a:p>
        </p:txBody>
      </p:sp>
      <p:sp>
        <p:nvSpPr>
          <p:cNvPr id="29" name="Subtitle 4"/>
          <p:cNvSpPr>
            <a:spLocks noGrp="1"/>
          </p:cNvSpPr>
          <p:nvPr>
            <p:ph type="subTitle" idx="1"/>
          </p:nvPr>
        </p:nvSpPr>
        <p:spPr/>
        <p:txBody>
          <a:bodyPr/>
          <a:lstStyle/>
          <a:p>
            <a:r>
              <a:rPr lang="en-US" smtClean="0"/>
              <a:t>Define the pace of your applications</a:t>
            </a:r>
            <a:endParaRPr lang="en-US" dirty="0"/>
          </a:p>
        </p:txBody>
      </p:sp>
      <p:grpSp>
        <p:nvGrpSpPr>
          <p:cNvPr id="11" name="Group 10"/>
          <p:cNvGrpSpPr/>
          <p:nvPr/>
        </p:nvGrpSpPr>
        <p:grpSpPr>
          <a:xfrm>
            <a:off x="3989500" y="1043535"/>
            <a:ext cx="922165" cy="937907"/>
            <a:chOff x="3989500" y="1043535"/>
            <a:chExt cx="922165" cy="937907"/>
          </a:xfrm>
        </p:grpSpPr>
        <p:sp>
          <p:nvSpPr>
            <p:cNvPr id="66" name="Oval 65"/>
            <p:cNvSpPr/>
            <p:nvPr/>
          </p:nvSpPr>
          <p:spPr>
            <a:xfrm>
              <a:off x="3989500" y="1043535"/>
              <a:ext cx="922165" cy="937907"/>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6" name="TextBox 75"/>
            <p:cNvSpPr txBox="1"/>
            <p:nvPr/>
          </p:nvSpPr>
          <p:spPr>
            <a:xfrm>
              <a:off x="4011631" y="1218251"/>
              <a:ext cx="847683"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Front End UI</a:t>
              </a:r>
              <a:endParaRPr lang="en-US" sz="1400" dirty="0">
                <a:solidFill>
                  <a:schemeClr val="bg1"/>
                </a:solidFill>
                <a:latin typeface="Helvetica"/>
                <a:cs typeface="Helvetica"/>
              </a:endParaRPr>
            </a:p>
          </p:txBody>
        </p:sp>
      </p:grpSp>
      <p:grpSp>
        <p:nvGrpSpPr>
          <p:cNvPr id="2" name="Group 1"/>
          <p:cNvGrpSpPr/>
          <p:nvPr/>
        </p:nvGrpSpPr>
        <p:grpSpPr>
          <a:xfrm>
            <a:off x="1424442" y="3354567"/>
            <a:ext cx="1130467" cy="1149765"/>
            <a:chOff x="1424442" y="3354567"/>
            <a:chExt cx="1130467" cy="1149765"/>
          </a:xfrm>
        </p:grpSpPr>
        <p:sp>
          <p:nvSpPr>
            <p:cNvPr id="69" name="Oval 68"/>
            <p:cNvSpPr/>
            <p:nvPr/>
          </p:nvSpPr>
          <p:spPr>
            <a:xfrm>
              <a:off x="1424442" y="3354567"/>
              <a:ext cx="1130467" cy="1149765"/>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7" name="TextBox 76"/>
            <p:cNvSpPr txBox="1"/>
            <p:nvPr/>
          </p:nvSpPr>
          <p:spPr>
            <a:xfrm>
              <a:off x="1472419" y="364812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Finance</a:t>
              </a:r>
            </a:p>
            <a:p>
              <a:pPr algn="ctr"/>
              <a:r>
                <a:rPr lang="en-US" sz="1400" dirty="0" smtClean="0">
                  <a:solidFill>
                    <a:schemeClr val="bg1"/>
                  </a:solidFill>
                  <a:latin typeface="Helvetica"/>
                  <a:cs typeface="Helvetica"/>
                </a:rPr>
                <a:t>Systems</a:t>
              </a:r>
              <a:endParaRPr lang="en-US" sz="1400" dirty="0">
                <a:solidFill>
                  <a:schemeClr val="bg1"/>
                </a:solidFill>
                <a:latin typeface="Helvetica"/>
                <a:cs typeface="Helvetica"/>
              </a:endParaRPr>
            </a:p>
          </p:txBody>
        </p:sp>
      </p:grpSp>
      <p:grpSp>
        <p:nvGrpSpPr>
          <p:cNvPr id="5" name="Group 4"/>
          <p:cNvGrpSpPr/>
          <p:nvPr/>
        </p:nvGrpSpPr>
        <p:grpSpPr>
          <a:xfrm>
            <a:off x="2299486" y="3849284"/>
            <a:ext cx="1008496" cy="622900"/>
            <a:chOff x="2299486" y="3849284"/>
            <a:chExt cx="1008496" cy="622900"/>
          </a:xfrm>
        </p:grpSpPr>
        <p:sp>
          <p:nvSpPr>
            <p:cNvPr id="70" name="Oval 69"/>
            <p:cNvSpPr/>
            <p:nvPr/>
          </p:nvSpPr>
          <p:spPr>
            <a:xfrm>
              <a:off x="2299486" y="3849284"/>
              <a:ext cx="612445" cy="622900"/>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8" name="TextBox 77"/>
            <p:cNvSpPr txBox="1"/>
            <p:nvPr/>
          </p:nvSpPr>
          <p:spPr>
            <a:xfrm>
              <a:off x="2348035" y="3959450"/>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Payment</a:t>
              </a:r>
            </a:p>
          </p:txBody>
        </p:sp>
      </p:grpSp>
      <p:grpSp>
        <p:nvGrpSpPr>
          <p:cNvPr id="9" name="Group 8"/>
          <p:cNvGrpSpPr/>
          <p:nvPr/>
        </p:nvGrpSpPr>
        <p:grpSpPr>
          <a:xfrm>
            <a:off x="1574019" y="2428258"/>
            <a:ext cx="875281" cy="890223"/>
            <a:chOff x="1574019" y="2428258"/>
            <a:chExt cx="875281" cy="890223"/>
          </a:xfrm>
        </p:grpSpPr>
        <p:sp>
          <p:nvSpPr>
            <p:cNvPr id="71" name="Oval 70"/>
            <p:cNvSpPr/>
            <p:nvPr/>
          </p:nvSpPr>
          <p:spPr>
            <a:xfrm>
              <a:off x="1574019" y="2428258"/>
              <a:ext cx="875281" cy="890223"/>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9" name="TextBox 78"/>
            <p:cNvSpPr txBox="1"/>
            <p:nvPr/>
          </p:nvSpPr>
          <p:spPr>
            <a:xfrm>
              <a:off x="1667821" y="26474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Order </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grpSp>
      <p:grpSp>
        <p:nvGrpSpPr>
          <p:cNvPr id="8" name="Group 7"/>
          <p:cNvGrpSpPr/>
          <p:nvPr/>
        </p:nvGrpSpPr>
        <p:grpSpPr>
          <a:xfrm>
            <a:off x="2601700" y="2305915"/>
            <a:ext cx="994982" cy="1011967"/>
            <a:chOff x="2601700" y="2305915"/>
            <a:chExt cx="994982" cy="1011967"/>
          </a:xfrm>
        </p:grpSpPr>
        <p:sp>
          <p:nvSpPr>
            <p:cNvPr id="72" name="Oval 71"/>
            <p:cNvSpPr/>
            <p:nvPr/>
          </p:nvSpPr>
          <p:spPr>
            <a:xfrm>
              <a:off x="2601700" y="2305915"/>
              <a:ext cx="994982" cy="1011967"/>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0" name="TextBox 79"/>
            <p:cNvSpPr txBox="1"/>
            <p:nvPr/>
          </p:nvSpPr>
          <p:spPr>
            <a:xfrm>
              <a:off x="2610191" y="2537735"/>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Core</a:t>
              </a:r>
            </a:p>
            <a:p>
              <a:pPr algn="ctr"/>
              <a:r>
                <a:rPr lang="en-US" sz="1400" dirty="0" err="1" smtClean="0">
                  <a:solidFill>
                    <a:schemeClr val="bg1"/>
                  </a:solidFill>
                  <a:latin typeface="Helvetica"/>
                  <a:cs typeface="Helvetica"/>
                </a:rPr>
                <a:t>Ecomm</a:t>
              </a:r>
              <a:endParaRPr lang="en-US" sz="1400" dirty="0">
                <a:solidFill>
                  <a:schemeClr val="bg1"/>
                </a:solidFill>
                <a:latin typeface="Helvetica"/>
                <a:cs typeface="Helvetica"/>
              </a:endParaRPr>
            </a:p>
          </p:txBody>
        </p:sp>
      </p:grpSp>
      <p:grpSp>
        <p:nvGrpSpPr>
          <p:cNvPr id="10" name="Group 9"/>
          <p:cNvGrpSpPr/>
          <p:nvPr/>
        </p:nvGrpSpPr>
        <p:grpSpPr>
          <a:xfrm>
            <a:off x="3477879" y="2371814"/>
            <a:ext cx="959947" cy="536542"/>
            <a:chOff x="3477879" y="2371814"/>
            <a:chExt cx="959947" cy="536542"/>
          </a:xfrm>
        </p:grpSpPr>
        <p:sp>
          <p:nvSpPr>
            <p:cNvPr id="75" name="Oval 74"/>
            <p:cNvSpPr/>
            <p:nvPr/>
          </p:nvSpPr>
          <p:spPr>
            <a:xfrm>
              <a:off x="3696688" y="2386624"/>
              <a:ext cx="512975" cy="521732"/>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3" name="TextBox 82"/>
            <p:cNvSpPr txBox="1"/>
            <p:nvPr/>
          </p:nvSpPr>
          <p:spPr>
            <a:xfrm>
              <a:off x="3477879" y="237181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Digital</a:t>
              </a:r>
            </a:p>
            <a:p>
              <a:pPr algn="ctr"/>
              <a:r>
                <a:rPr lang="en-US" sz="1400" dirty="0" smtClean="0">
                  <a:solidFill>
                    <a:schemeClr val="bg1"/>
                  </a:solidFill>
                  <a:latin typeface="Helvetica"/>
                  <a:cs typeface="Helvetica"/>
                </a:rPr>
                <a:t>Asset</a:t>
              </a:r>
              <a:endParaRPr lang="en-US" sz="1400" dirty="0">
                <a:solidFill>
                  <a:schemeClr val="bg1"/>
                </a:solidFill>
                <a:latin typeface="Helvetica"/>
                <a:cs typeface="Helvetica"/>
              </a:endParaRPr>
            </a:p>
          </p:txBody>
        </p:sp>
      </p:grpSp>
      <p:grpSp>
        <p:nvGrpSpPr>
          <p:cNvPr id="13" name="Group 12"/>
          <p:cNvGrpSpPr/>
          <p:nvPr/>
        </p:nvGrpSpPr>
        <p:grpSpPr>
          <a:xfrm>
            <a:off x="2299486" y="1344389"/>
            <a:ext cx="783853" cy="797234"/>
            <a:chOff x="2299486" y="1344389"/>
            <a:chExt cx="783853" cy="797234"/>
          </a:xfrm>
        </p:grpSpPr>
        <p:sp>
          <p:nvSpPr>
            <p:cNvPr id="67" name="Oval 66"/>
            <p:cNvSpPr/>
            <p:nvPr/>
          </p:nvSpPr>
          <p:spPr>
            <a:xfrm>
              <a:off x="2299486" y="1344389"/>
              <a:ext cx="783853" cy="797234"/>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4" name="TextBox 83"/>
            <p:cNvSpPr txBox="1"/>
            <p:nvPr/>
          </p:nvSpPr>
          <p:spPr>
            <a:xfrm>
              <a:off x="2343323" y="14691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Cust.</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grpSp>
      <p:grpSp>
        <p:nvGrpSpPr>
          <p:cNvPr id="12" name="Group 11"/>
          <p:cNvGrpSpPr/>
          <p:nvPr/>
        </p:nvGrpSpPr>
        <p:grpSpPr>
          <a:xfrm>
            <a:off x="2998153" y="1147456"/>
            <a:ext cx="959947" cy="387139"/>
            <a:chOff x="2998153" y="1147456"/>
            <a:chExt cx="959947" cy="387139"/>
          </a:xfrm>
        </p:grpSpPr>
        <p:sp>
          <p:nvSpPr>
            <p:cNvPr id="68" name="Oval 67"/>
            <p:cNvSpPr/>
            <p:nvPr/>
          </p:nvSpPr>
          <p:spPr>
            <a:xfrm>
              <a:off x="3345442" y="1279066"/>
              <a:ext cx="251240" cy="255529"/>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6" name="TextBox 85"/>
            <p:cNvSpPr txBox="1"/>
            <p:nvPr/>
          </p:nvSpPr>
          <p:spPr>
            <a:xfrm>
              <a:off x="2998153" y="1147456"/>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Apps</a:t>
              </a:r>
              <a:endParaRPr lang="en-US" sz="1400" dirty="0">
                <a:solidFill>
                  <a:schemeClr val="bg1"/>
                </a:solidFill>
                <a:latin typeface="Helvetica"/>
                <a:cs typeface="Helvetica"/>
              </a:endParaRPr>
            </a:p>
          </p:txBody>
        </p:sp>
      </p:grpSp>
      <p:grpSp>
        <p:nvGrpSpPr>
          <p:cNvPr id="32" name="Group 31"/>
          <p:cNvGrpSpPr/>
          <p:nvPr/>
        </p:nvGrpSpPr>
        <p:grpSpPr>
          <a:xfrm>
            <a:off x="2124075" y="1457325"/>
            <a:ext cx="2072673" cy="2559566"/>
            <a:chOff x="2130425" y="1457325"/>
            <a:chExt cx="2072673" cy="2559566"/>
          </a:xfrm>
        </p:grpSpPr>
        <p:grpSp>
          <p:nvGrpSpPr>
            <p:cNvPr id="15" name="Group 14"/>
            <p:cNvGrpSpPr/>
            <p:nvPr/>
          </p:nvGrpSpPr>
          <p:grpSpPr>
            <a:xfrm>
              <a:off x="3914775" y="1651000"/>
              <a:ext cx="288323" cy="184666"/>
              <a:chOff x="4010025" y="-660400"/>
              <a:chExt cx="288323" cy="184666"/>
            </a:xfrm>
          </p:grpSpPr>
          <p:sp>
            <p:nvSpPr>
              <p:cNvPr id="4" name="Rectangle 3"/>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41" name="Group 40"/>
            <p:cNvGrpSpPr/>
            <p:nvPr/>
          </p:nvGrpSpPr>
          <p:grpSpPr>
            <a:xfrm>
              <a:off x="3806825" y="2279650"/>
              <a:ext cx="288323" cy="184666"/>
              <a:chOff x="4010025" y="-660400"/>
              <a:chExt cx="288323" cy="184666"/>
            </a:xfrm>
          </p:grpSpPr>
          <p:sp>
            <p:nvSpPr>
              <p:cNvPr id="42" name="Rectangle 41"/>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45" name="Group 44"/>
            <p:cNvGrpSpPr/>
            <p:nvPr/>
          </p:nvGrpSpPr>
          <p:grpSpPr>
            <a:xfrm>
              <a:off x="3273425" y="2320925"/>
              <a:ext cx="288323" cy="184666"/>
              <a:chOff x="4010025" y="-660400"/>
              <a:chExt cx="288323" cy="184666"/>
            </a:xfrm>
          </p:grpSpPr>
          <p:sp>
            <p:nvSpPr>
              <p:cNvPr id="46" name="Rectangle 45"/>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48" name="Group 47"/>
            <p:cNvGrpSpPr/>
            <p:nvPr/>
          </p:nvGrpSpPr>
          <p:grpSpPr>
            <a:xfrm>
              <a:off x="3346450" y="1457325"/>
              <a:ext cx="288323" cy="184666"/>
              <a:chOff x="4010025" y="-660400"/>
              <a:chExt cx="288323" cy="184666"/>
            </a:xfrm>
          </p:grpSpPr>
          <p:sp>
            <p:nvSpPr>
              <p:cNvPr id="49" name="Rectangle 48"/>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51" name="Group 50"/>
            <p:cNvGrpSpPr/>
            <p:nvPr/>
          </p:nvGrpSpPr>
          <p:grpSpPr>
            <a:xfrm>
              <a:off x="2911475" y="1828800"/>
              <a:ext cx="288323" cy="184666"/>
              <a:chOff x="4010025" y="-660400"/>
              <a:chExt cx="288323" cy="184666"/>
            </a:xfrm>
          </p:grpSpPr>
          <p:sp>
            <p:nvSpPr>
              <p:cNvPr id="52" name="Rectangle 51"/>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55" name="Group 54"/>
            <p:cNvGrpSpPr/>
            <p:nvPr/>
          </p:nvGrpSpPr>
          <p:grpSpPr>
            <a:xfrm>
              <a:off x="2130425" y="2390775"/>
              <a:ext cx="288323" cy="184666"/>
              <a:chOff x="4010025" y="-660400"/>
              <a:chExt cx="288323" cy="184666"/>
            </a:xfrm>
          </p:grpSpPr>
          <p:sp>
            <p:nvSpPr>
              <p:cNvPr id="56" name="Rectangle 55"/>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58" name="Group 57"/>
            <p:cNvGrpSpPr/>
            <p:nvPr/>
          </p:nvGrpSpPr>
          <p:grpSpPr>
            <a:xfrm>
              <a:off x="2266950" y="3441700"/>
              <a:ext cx="288323" cy="184666"/>
              <a:chOff x="4010025" y="-660400"/>
              <a:chExt cx="288323" cy="184666"/>
            </a:xfrm>
          </p:grpSpPr>
          <p:sp>
            <p:nvSpPr>
              <p:cNvPr id="59" name="Rectangle 58"/>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grpSp>
          <p:nvGrpSpPr>
            <p:cNvPr id="61" name="Group 60"/>
            <p:cNvGrpSpPr/>
            <p:nvPr/>
          </p:nvGrpSpPr>
          <p:grpSpPr>
            <a:xfrm>
              <a:off x="2657475" y="3832225"/>
              <a:ext cx="288323" cy="184666"/>
              <a:chOff x="4010025" y="-660400"/>
              <a:chExt cx="288323" cy="184666"/>
            </a:xfrm>
          </p:grpSpPr>
          <p:sp>
            <p:nvSpPr>
              <p:cNvPr id="62" name="Rectangle 61"/>
              <p:cNvSpPr/>
              <p:nvPr/>
            </p:nvSpPr>
            <p:spPr>
              <a:xfrm>
                <a:off x="4076700" y="-609600"/>
                <a:ext cx="155576" cy="88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4010025" y="-660400"/>
                <a:ext cx="288323" cy="184666"/>
              </a:xfrm>
              <a:prstGeom prst="rect">
                <a:avLst/>
              </a:prstGeom>
              <a:noFill/>
            </p:spPr>
            <p:txBody>
              <a:bodyPr wrap="none" rtlCol="0">
                <a:spAutoFit/>
              </a:bodyPr>
              <a:lstStyle/>
              <a:p>
                <a:r>
                  <a:rPr lang="en-US" sz="600" dirty="0" smtClean="0">
                    <a:solidFill>
                      <a:schemeClr val="bg1"/>
                    </a:solidFill>
                  </a:rPr>
                  <a:t>API</a:t>
                </a:r>
                <a:endParaRPr lang="en-US" sz="600" dirty="0">
                  <a:solidFill>
                    <a:schemeClr val="bg1"/>
                  </a:solidFill>
                </a:endParaRPr>
              </a:p>
            </p:txBody>
          </p:sp>
        </p:grpSp>
        <p:cxnSp>
          <p:nvCxnSpPr>
            <p:cNvPr id="17" name="Straight Connector 16"/>
            <p:cNvCxnSpPr>
              <a:stCxn id="50" idx="3"/>
              <a:endCxn id="14" idx="1"/>
            </p:cNvCxnSpPr>
            <p:nvPr/>
          </p:nvCxnSpPr>
          <p:spPr>
            <a:xfrm>
              <a:off x="3634773" y="1549658"/>
              <a:ext cx="280002" cy="193675"/>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44" idx="0"/>
              <a:endCxn id="14" idx="2"/>
            </p:cNvCxnSpPr>
            <p:nvPr/>
          </p:nvCxnSpPr>
          <p:spPr>
            <a:xfrm flipV="1">
              <a:off x="3950987" y="1835666"/>
              <a:ext cx="107950" cy="443984"/>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433462" y="1841500"/>
              <a:ext cx="506713" cy="485775"/>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152173" y="2003683"/>
              <a:ext cx="156177" cy="291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190273" y="1781175"/>
              <a:ext cx="607027" cy="120908"/>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a:endCxn id="50" idx="1"/>
            </p:cNvCxnSpPr>
            <p:nvPr/>
          </p:nvCxnSpPr>
          <p:spPr>
            <a:xfrm flipV="1">
              <a:off x="3142648" y="1549658"/>
              <a:ext cx="203802" cy="273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a:endCxn id="67" idx="5"/>
            </p:cNvCxnSpPr>
            <p:nvPr/>
          </p:nvCxnSpPr>
          <p:spPr>
            <a:xfrm flipV="1">
              <a:off x="2374298" y="2024871"/>
              <a:ext cx="594248" cy="420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2431448" y="2536825"/>
              <a:ext cx="848327" cy="901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2308225" y="2587626"/>
              <a:ext cx="60325" cy="825499"/>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2552700" y="3641726"/>
              <a:ext cx="130175" cy="146049"/>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2816226" y="2559050"/>
              <a:ext cx="561974" cy="1279526"/>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42943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7200" y="424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0" name="Rectangle 39"/>
          <p:cNvSpPr/>
          <p:nvPr/>
        </p:nvSpPr>
        <p:spPr>
          <a:xfrm>
            <a:off x="5798456" y="2112404"/>
            <a:ext cx="2678793"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Fight the right battles with your legacy</a:t>
            </a:r>
            <a:endParaRPr lang="en-US" dirty="0">
              <a:solidFill>
                <a:schemeClr val="bg1"/>
              </a:solidFill>
            </a:endParaRPr>
          </a:p>
        </p:txBody>
      </p:sp>
      <p:sp>
        <p:nvSpPr>
          <p:cNvPr id="41" name="TextBox 40"/>
          <p:cNvSpPr txBox="1"/>
          <p:nvPr/>
        </p:nvSpPr>
        <p:spPr>
          <a:xfrm>
            <a:off x="5798457" y="2972984"/>
            <a:ext cx="2678793" cy="923330"/>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Where you invest your $$ is critical. Invest in DevOps where it matters.</a:t>
            </a:r>
          </a:p>
        </p:txBody>
      </p:sp>
      <p:sp>
        <p:nvSpPr>
          <p:cNvPr id="44" name="Subtitle 4"/>
          <p:cNvSpPr>
            <a:spLocks noGrp="1"/>
          </p:cNvSpPr>
          <p:nvPr>
            <p:ph type="subTitle" idx="1"/>
          </p:nvPr>
        </p:nvSpPr>
        <p:spPr/>
        <p:txBody>
          <a:bodyPr/>
          <a:lstStyle/>
          <a:p>
            <a:r>
              <a:rPr lang="en-US" dirty="0" smtClean="0"/>
              <a:t>Define the pace of your applications</a:t>
            </a:r>
            <a:endParaRPr lang="en-US" dirty="0"/>
          </a:p>
        </p:txBody>
      </p:sp>
      <p:sp>
        <p:nvSpPr>
          <p:cNvPr id="46" name="Rectangle 45"/>
          <p:cNvSpPr/>
          <p:nvPr/>
        </p:nvSpPr>
        <p:spPr>
          <a:xfrm>
            <a:off x="5798457" y="1246083"/>
            <a:ext cx="2678792"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DevOps without legacy is easy.</a:t>
            </a:r>
            <a:endParaRPr lang="en-US" dirty="0">
              <a:solidFill>
                <a:schemeClr val="bg1"/>
              </a:solidFill>
            </a:endParaRPr>
          </a:p>
        </p:txBody>
      </p:sp>
      <p:grpSp>
        <p:nvGrpSpPr>
          <p:cNvPr id="69" name="Group 68"/>
          <p:cNvGrpSpPr/>
          <p:nvPr/>
        </p:nvGrpSpPr>
        <p:grpSpPr>
          <a:xfrm>
            <a:off x="1424442" y="1043535"/>
            <a:ext cx="3487223" cy="3460797"/>
            <a:chOff x="1424442" y="1043535"/>
            <a:chExt cx="3487223" cy="3460797"/>
          </a:xfrm>
        </p:grpSpPr>
        <p:sp>
          <p:nvSpPr>
            <p:cNvPr id="70" name="Oval 69"/>
            <p:cNvSpPr/>
            <p:nvPr/>
          </p:nvSpPr>
          <p:spPr>
            <a:xfrm>
              <a:off x="3989500" y="1043535"/>
              <a:ext cx="922165" cy="937907"/>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1" name="Oval 70"/>
            <p:cNvSpPr/>
            <p:nvPr/>
          </p:nvSpPr>
          <p:spPr>
            <a:xfrm>
              <a:off x="2299486" y="1344389"/>
              <a:ext cx="783853" cy="797234"/>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2" name="Oval 71"/>
            <p:cNvSpPr/>
            <p:nvPr/>
          </p:nvSpPr>
          <p:spPr>
            <a:xfrm>
              <a:off x="3345442" y="1279066"/>
              <a:ext cx="251240" cy="255529"/>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3" name="Oval 72"/>
            <p:cNvSpPr/>
            <p:nvPr/>
          </p:nvSpPr>
          <p:spPr>
            <a:xfrm>
              <a:off x="1424442" y="3354567"/>
              <a:ext cx="1130467" cy="1149765"/>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4" name="Oval 73"/>
            <p:cNvSpPr/>
            <p:nvPr/>
          </p:nvSpPr>
          <p:spPr>
            <a:xfrm>
              <a:off x="2299486" y="3849284"/>
              <a:ext cx="612445" cy="622900"/>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5" name="Oval 74"/>
            <p:cNvSpPr/>
            <p:nvPr/>
          </p:nvSpPr>
          <p:spPr>
            <a:xfrm>
              <a:off x="1574019" y="2428258"/>
              <a:ext cx="875281" cy="890223"/>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6" name="Oval 75"/>
            <p:cNvSpPr/>
            <p:nvPr/>
          </p:nvSpPr>
          <p:spPr>
            <a:xfrm>
              <a:off x="2601700" y="2305915"/>
              <a:ext cx="994982" cy="1011967"/>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9" name="Oval 78"/>
            <p:cNvSpPr/>
            <p:nvPr/>
          </p:nvSpPr>
          <p:spPr>
            <a:xfrm>
              <a:off x="3696688" y="2386624"/>
              <a:ext cx="512975" cy="521732"/>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0" name="TextBox 79"/>
            <p:cNvSpPr txBox="1"/>
            <p:nvPr/>
          </p:nvSpPr>
          <p:spPr>
            <a:xfrm>
              <a:off x="4011631" y="1218251"/>
              <a:ext cx="847683"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Front End UI</a:t>
              </a:r>
              <a:endParaRPr lang="en-US" sz="1400" dirty="0">
                <a:solidFill>
                  <a:schemeClr val="bg1"/>
                </a:solidFill>
                <a:latin typeface="Helvetica"/>
                <a:cs typeface="Helvetica"/>
              </a:endParaRPr>
            </a:p>
          </p:txBody>
        </p:sp>
        <p:sp>
          <p:nvSpPr>
            <p:cNvPr id="81" name="TextBox 80"/>
            <p:cNvSpPr txBox="1"/>
            <p:nvPr/>
          </p:nvSpPr>
          <p:spPr>
            <a:xfrm>
              <a:off x="1472419" y="364812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Finance</a:t>
              </a:r>
            </a:p>
            <a:p>
              <a:pPr algn="ctr"/>
              <a:r>
                <a:rPr lang="en-US" sz="1400" dirty="0" smtClean="0">
                  <a:solidFill>
                    <a:schemeClr val="bg1"/>
                  </a:solidFill>
                  <a:latin typeface="Helvetica"/>
                  <a:cs typeface="Helvetica"/>
                </a:rPr>
                <a:t>Systems</a:t>
              </a:r>
              <a:endParaRPr lang="en-US" sz="1400" dirty="0">
                <a:solidFill>
                  <a:schemeClr val="bg1"/>
                </a:solidFill>
                <a:latin typeface="Helvetica"/>
                <a:cs typeface="Helvetica"/>
              </a:endParaRPr>
            </a:p>
          </p:txBody>
        </p:sp>
        <p:sp>
          <p:nvSpPr>
            <p:cNvPr id="82" name="TextBox 81"/>
            <p:cNvSpPr txBox="1"/>
            <p:nvPr/>
          </p:nvSpPr>
          <p:spPr>
            <a:xfrm>
              <a:off x="2348035" y="3959450"/>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Payment</a:t>
              </a:r>
            </a:p>
          </p:txBody>
        </p:sp>
        <p:sp>
          <p:nvSpPr>
            <p:cNvPr id="83" name="TextBox 82"/>
            <p:cNvSpPr txBox="1"/>
            <p:nvPr/>
          </p:nvSpPr>
          <p:spPr>
            <a:xfrm>
              <a:off x="1667821" y="26474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Order </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sp>
          <p:nvSpPr>
            <p:cNvPr id="84" name="TextBox 83"/>
            <p:cNvSpPr txBox="1"/>
            <p:nvPr/>
          </p:nvSpPr>
          <p:spPr>
            <a:xfrm>
              <a:off x="2610191" y="2537735"/>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Core</a:t>
              </a:r>
            </a:p>
            <a:p>
              <a:pPr algn="ctr"/>
              <a:r>
                <a:rPr lang="en-US" sz="1400" dirty="0" err="1" smtClean="0">
                  <a:solidFill>
                    <a:schemeClr val="bg1"/>
                  </a:solidFill>
                  <a:latin typeface="Helvetica"/>
                  <a:cs typeface="Helvetica"/>
                </a:rPr>
                <a:t>Ecomm</a:t>
              </a:r>
              <a:endParaRPr lang="en-US" sz="1400" dirty="0">
                <a:solidFill>
                  <a:schemeClr val="bg1"/>
                </a:solidFill>
                <a:latin typeface="Helvetica"/>
                <a:cs typeface="Helvetica"/>
              </a:endParaRPr>
            </a:p>
          </p:txBody>
        </p:sp>
        <p:sp>
          <p:nvSpPr>
            <p:cNvPr id="87" name="TextBox 86"/>
            <p:cNvSpPr txBox="1"/>
            <p:nvPr/>
          </p:nvSpPr>
          <p:spPr>
            <a:xfrm>
              <a:off x="3477879" y="237181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Digital</a:t>
              </a:r>
            </a:p>
            <a:p>
              <a:pPr algn="ctr"/>
              <a:r>
                <a:rPr lang="en-US" sz="1400" dirty="0" smtClean="0">
                  <a:solidFill>
                    <a:schemeClr val="bg1"/>
                  </a:solidFill>
                  <a:latin typeface="Helvetica"/>
                  <a:cs typeface="Helvetica"/>
                </a:rPr>
                <a:t>Asset</a:t>
              </a:r>
              <a:endParaRPr lang="en-US" sz="1400" dirty="0">
                <a:solidFill>
                  <a:schemeClr val="bg1"/>
                </a:solidFill>
                <a:latin typeface="Helvetica"/>
                <a:cs typeface="Helvetica"/>
              </a:endParaRPr>
            </a:p>
          </p:txBody>
        </p:sp>
        <p:sp>
          <p:nvSpPr>
            <p:cNvPr id="88" name="TextBox 87"/>
            <p:cNvSpPr txBox="1"/>
            <p:nvPr/>
          </p:nvSpPr>
          <p:spPr>
            <a:xfrm>
              <a:off x="2343323" y="14691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Cust.</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sp>
          <p:nvSpPr>
            <p:cNvPr id="89" name="TextBox 88"/>
            <p:cNvSpPr txBox="1"/>
            <p:nvPr/>
          </p:nvSpPr>
          <p:spPr>
            <a:xfrm>
              <a:off x="2998153" y="1147456"/>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Apps</a:t>
              </a:r>
              <a:endParaRPr lang="en-US" sz="1400" dirty="0">
                <a:solidFill>
                  <a:schemeClr val="bg1"/>
                </a:solidFill>
                <a:latin typeface="Helvetica"/>
                <a:cs typeface="Helvetica"/>
              </a:endParaRPr>
            </a:p>
          </p:txBody>
        </p:sp>
      </p:grpSp>
      <p:sp>
        <p:nvSpPr>
          <p:cNvPr id="43" name="Rectangle 42"/>
          <p:cNvSpPr/>
          <p:nvPr/>
        </p:nvSpPr>
        <p:spPr>
          <a:xfrm>
            <a:off x="3151694" y="900111"/>
            <a:ext cx="1869352" cy="1513893"/>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076474" y="546478"/>
            <a:ext cx="2019791" cy="338554"/>
          </a:xfrm>
          <a:prstGeom prst="rect">
            <a:avLst/>
          </a:prstGeom>
          <a:noFill/>
        </p:spPr>
        <p:txBody>
          <a:bodyPr wrap="none" rtlCol="0">
            <a:spAutoFit/>
          </a:bodyPr>
          <a:lstStyle>
            <a:defPPr>
              <a:defRPr lang="en-US"/>
            </a:defPPr>
            <a:lvl1pPr algn="ctr">
              <a:defRPr b="1" i="1">
                <a:solidFill>
                  <a:srgbClr val="000000"/>
                </a:solidFill>
              </a:defRPr>
            </a:lvl1pPr>
          </a:lstStyle>
          <a:p>
            <a:r>
              <a:rPr lang="en-US" sz="1600" dirty="0"/>
              <a:t>You want to be here!</a:t>
            </a:r>
          </a:p>
        </p:txBody>
      </p:sp>
      <p:sp>
        <p:nvSpPr>
          <p:cNvPr id="34" name="TextBox 33"/>
          <p:cNvSpPr txBox="1"/>
          <p:nvPr/>
        </p:nvSpPr>
        <p:spPr>
          <a:xfrm>
            <a:off x="3343307" y="546478"/>
            <a:ext cx="1562334" cy="338554"/>
          </a:xfrm>
          <a:prstGeom prst="rect">
            <a:avLst/>
          </a:prstGeom>
          <a:noFill/>
        </p:spPr>
        <p:txBody>
          <a:bodyPr wrap="none" rtlCol="0">
            <a:spAutoFit/>
          </a:bodyPr>
          <a:lstStyle>
            <a:defPPr>
              <a:defRPr lang="en-US"/>
            </a:defPPr>
            <a:lvl1pPr algn="ctr">
              <a:defRPr b="1" i="1">
                <a:solidFill>
                  <a:srgbClr val="000000"/>
                </a:solidFill>
              </a:defRPr>
            </a:lvl1pPr>
          </a:lstStyle>
          <a:p>
            <a:r>
              <a:rPr lang="en-US" sz="1600" dirty="0" smtClean="0"/>
              <a:t>For everything?</a:t>
            </a:r>
            <a:endParaRPr lang="en-US" sz="1600" dirty="0"/>
          </a:p>
        </p:txBody>
      </p:sp>
    </p:spTree>
    <p:extLst>
      <p:ext uri="{BB962C8B-B14F-4D97-AF65-F5344CB8AC3E}">
        <p14:creationId xmlns:p14="http://schemas.microsoft.com/office/powerpoint/2010/main" val="1946077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p:bldP spid="47" grpId="1"/>
      <p:bldP spid="3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t="25556" b="29953"/>
          <a:stretch/>
        </p:blipFill>
        <p:spPr>
          <a:xfrm>
            <a:off x="1875010" y="3515565"/>
            <a:ext cx="1241858" cy="552517"/>
          </a:xfrm>
          <a:prstGeom prst="rect">
            <a:avLst/>
          </a:prstGeom>
        </p:spPr>
      </p:pic>
      <p:pic>
        <p:nvPicPr>
          <p:cNvPr id="17" name="Picture 16"/>
          <p:cNvPicPr>
            <a:picLocks noChangeAspect="1"/>
          </p:cNvPicPr>
          <p:nvPr/>
        </p:nvPicPr>
        <p:blipFill>
          <a:blip r:embed="rId4"/>
          <a:stretch>
            <a:fillRect/>
          </a:stretch>
        </p:blipFill>
        <p:spPr>
          <a:xfrm>
            <a:off x="1365740" y="2445616"/>
            <a:ext cx="2260399" cy="745758"/>
          </a:xfrm>
          <a:prstGeom prst="rect">
            <a:avLst/>
          </a:prstGeom>
        </p:spPr>
      </p:pic>
      <p:pic>
        <p:nvPicPr>
          <p:cNvPr id="18" name="Picture 17"/>
          <p:cNvPicPr>
            <a:picLocks noChangeAspect="1"/>
          </p:cNvPicPr>
          <p:nvPr/>
        </p:nvPicPr>
        <p:blipFill>
          <a:blip r:embed="rId5"/>
          <a:stretch>
            <a:fillRect/>
          </a:stretch>
        </p:blipFill>
        <p:spPr>
          <a:xfrm>
            <a:off x="1928385" y="1587401"/>
            <a:ext cx="1135109" cy="567555"/>
          </a:xfrm>
          <a:prstGeom prst="rect">
            <a:avLst/>
          </a:prstGeom>
        </p:spPr>
      </p:pic>
      <p:pic>
        <p:nvPicPr>
          <p:cNvPr id="19" name="Picture 18"/>
          <p:cNvPicPr>
            <a:picLocks noChangeAspect="1"/>
          </p:cNvPicPr>
          <p:nvPr/>
        </p:nvPicPr>
        <p:blipFill>
          <a:blip r:embed="rId6"/>
          <a:stretch>
            <a:fillRect/>
          </a:stretch>
        </p:blipFill>
        <p:spPr>
          <a:xfrm>
            <a:off x="1609679" y="526940"/>
            <a:ext cx="1772520" cy="799030"/>
          </a:xfrm>
          <a:prstGeom prst="rect">
            <a:avLst/>
          </a:prstGeom>
        </p:spPr>
      </p:pic>
      <p:sp>
        <p:nvSpPr>
          <p:cNvPr id="4" name="Subtitle 3"/>
          <p:cNvSpPr>
            <a:spLocks noGrp="1"/>
          </p:cNvSpPr>
          <p:nvPr>
            <p:ph type="subTitle" idx="12"/>
          </p:nvPr>
        </p:nvSpPr>
        <p:spPr/>
        <p:txBody>
          <a:bodyPr/>
          <a:lstStyle/>
          <a:p>
            <a:r>
              <a:rPr lang="en-US" dirty="0" smtClean="0"/>
              <a:t>Me:</a:t>
            </a:r>
            <a:endParaRPr lang="en-US" dirty="0"/>
          </a:p>
        </p:txBody>
      </p:sp>
      <p:sp>
        <p:nvSpPr>
          <p:cNvPr id="9" name="TextBox 8"/>
          <p:cNvSpPr txBox="1"/>
          <p:nvPr/>
        </p:nvSpPr>
        <p:spPr>
          <a:xfrm>
            <a:off x="4002585" y="4532935"/>
            <a:ext cx="3978385" cy="369332"/>
          </a:xfrm>
          <a:prstGeom prst="rect">
            <a:avLst/>
          </a:prstGeom>
          <a:noFill/>
        </p:spPr>
        <p:txBody>
          <a:bodyPr wrap="square" rtlCol="0">
            <a:spAutoFit/>
          </a:bodyPr>
          <a:lstStyle/>
          <a:p>
            <a:r>
              <a:rPr lang="en-US" dirty="0" smtClean="0">
                <a:latin typeface="Helvetica Neue Light"/>
                <a:cs typeface="Helvetica Neue Light"/>
              </a:rPr>
              <a:t>Web Master  /  Lead Java Developer</a:t>
            </a:r>
            <a:endParaRPr lang="en-US" dirty="0">
              <a:latin typeface="Helvetica Neue Light"/>
              <a:cs typeface="Helvetica Neue Light"/>
            </a:endParaRPr>
          </a:p>
        </p:txBody>
      </p:sp>
      <p:sp>
        <p:nvSpPr>
          <p:cNvPr id="10" name="TextBox 9"/>
          <p:cNvSpPr txBox="1"/>
          <p:nvPr/>
        </p:nvSpPr>
        <p:spPr>
          <a:xfrm>
            <a:off x="4002585" y="3592799"/>
            <a:ext cx="4171679" cy="369332"/>
          </a:xfrm>
          <a:prstGeom prst="rect">
            <a:avLst/>
          </a:prstGeom>
          <a:noFill/>
        </p:spPr>
        <p:txBody>
          <a:bodyPr wrap="none" rtlCol="0">
            <a:spAutoFit/>
          </a:bodyPr>
          <a:lstStyle/>
          <a:p>
            <a:pPr algn="ctr"/>
            <a:r>
              <a:rPr lang="en-US" dirty="0" smtClean="0">
                <a:latin typeface="Helvetica Neue Light"/>
                <a:cs typeface="Helvetica Neue Light"/>
              </a:rPr>
              <a:t>Lead Developer / Head of Development</a:t>
            </a:r>
            <a:endParaRPr lang="en-US" dirty="0">
              <a:latin typeface="Helvetica Neue Light"/>
              <a:cs typeface="Helvetica Neue Light"/>
            </a:endParaRPr>
          </a:p>
        </p:txBody>
      </p:sp>
      <p:sp>
        <p:nvSpPr>
          <p:cNvPr id="11" name="TextBox 10"/>
          <p:cNvSpPr txBox="1"/>
          <p:nvPr/>
        </p:nvSpPr>
        <p:spPr>
          <a:xfrm>
            <a:off x="4002585" y="2652664"/>
            <a:ext cx="3542888" cy="369332"/>
          </a:xfrm>
          <a:prstGeom prst="rect">
            <a:avLst/>
          </a:prstGeom>
          <a:noFill/>
        </p:spPr>
        <p:txBody>
          <a:bodyPr wrap="none" rtlCol="0">
            <a:spAutoFit/>
          </a:bodyPr>
          <a:lstStyle/>
          <a:p>
            <a:pPr algn="ctr"/>
            <a:r>
              <a:rPr lang="en-US" dirty="0" smtClean="0">
                <a:latin typeface="Helvetica Neue Light"/>
                <a:cs typeface="Helvetica Neue Light"/>
              </a:rPr>
              <a:t>Director of Platform Development</a:t>
            </a:r>
            <a:endParaRPr lang="en-US" dirty="0">
              <a:latin typeface="Helvetica Neue Light"/>
              <a:cs typeface="Helvetica Neue Light"/>
            </a:endParaRPr>
          </a:p>
        </p:txBody>
      </p:sp>
      <p:sp>
        <p:nvSpPr>
          <p:cNvPr id="12" name="TextBox 11"/>
          <p:cNvSpPr txBox="1"/>
          <p:nvPr/>
        </p:nvSpPr>
        <p:spPr>
          <a:xfrm>
            <a:off x="4002585" y="1712529"/>
            <a:ext cx="2773538" cy="369332"/>
          </a:xfrm>
          <a:prstGeom prst="rect">
            <a:avLst/>
          </a:prstGeom>
          <a:noFill/>
        </p:spPr>
        <p:txBody>
          <a:bodyPr wrap="none" rtlCol="0">
            <a:spAutoFit/>
          </a:bodyPr>
          <a:lstStyle/>
          <a:p>
            <a:pPr algn="ctr"/>
            <a:r>
              <a:rPr lang="en-US" dirty="0" smtClean="0">
                <a:latin typeface="Helvetica Neue Light"/>
                <a:cs typeface="Helvetica Neue Light"/>
              </a:rPr>
              <a:t>Head of Web Engineering </a:t>
            </a:r>
            <a:endParaRPr lang="en-US" dirty="0">
              <a:latin typeface="Helvetica Neue Light"/>
              <a:cs typeface="Helvetica Neue Light"/>
            </a:endParaRPr>
          </a:p>
        </p:txBody>
      </p:sp>
      <p:sp>
        <p:nvSpPr>
          <p:cNvPr id="14" name="TextBox 13"/>
          <p:cNvSpPr txBox="1"/>
          <p:nvPr/>
        </p:nvSpPr>
        <p:spPr>
          <a:xfrm>
            <a:off x="4002585" y="772394"/>
            <a:ext cx="646559" cy="369332"/>
          </a:xfrm>
          <a:prstGeom prst="rect">
            <a:avLst/>
          </a:prstGeom>
          <a:noFill/>
        </p:spPr>
        <p:txBody>
          <a:bodyPr wrap="none" rtlCol="0">
            <a:spAutoFit/>
          </a:bodyPr>
          <a:lstStyle/>
          <a:p>
            <a:pPr algn="ctr"/>
            <a:r>
              <a:rPr lang="en-US" dirty="0" smtClean="0">
                <a:latin typeface="Helvetica Neue Light"/>
                <a:cs typeface="Helvetica Neue Light"/>
              </a:rPr>
              <a:t>CTO</a:t>
            </a:r>
            <a:endParaRPr lang="en-US" dirty="0">
              <a:latin typeface="Helvetica Neue Light"/>
              <a:cs typeface="Helvetica Neue Light"/>
            </a:endParaRPr>
          </a:p>
        </p:txBody>
      </p:sp>
      <p:pic>
        <p:nvPicPr>
          <p:cNvPr id="2" name="Picture 1"/>
          <p:cNvPicPr>
            <a:picLocks noChangeAspect="1"/>
          </p:cNvPicPr>
          <p:nvPr/>
        </p:nvPicPr>
        <p:blipFill>
          <a:blip r:embed="rId7"/>
          <a:stretch>
            <a:fillRect/>
          </a:stretch>
        </p:blipFill>
        <p:spPr>
          <a:xfrm>
            <a:off x="1468415" y="4564264"/>
            <a:ext cx="2055048" cy="333039"/>
          </a:xfrm>
          <a:prstGeom prst="rect">
            <a:avLst/>
          </a:prstGeom>
        </p:spPr>
      </p:pic>
      <p:sp>
        <p:nvSpPr>
          <p:cNvPr id="13" name="TextBox 12"/>
          <p:cNvSpPr txBox="1"/>
          <p:nvPr/>
        </p:nvSpPr>
        <p:spPr>
          <a:xfrm>
            <a:off x="6853342" y="786085"/>
            <a:ext cx="1781763" cy="369332"/>
          </a:xfrm>
          <a:prstGeom prst="rect">
            <a:avLst/>
          </a:prstGeom>
          <a:noFill/>
        </p:spPr>
        <p:txBody>
          <a:bodyPr wrap="square" rtlCol="0">
            <a:spAutoFit/>
          </a:bodyPr>
          <a:lstStyle/>
          <a:p>
            <a:pPr algn="ctr"/>
            <a:r>
              <a:rPr lang="en-US" dirty="0" smtClean="0">
                <a:latin typeface="Helvetica Neue Light"/>
                <a:cs typeface="Helvetica Neue Light"/>
              </a:rPr>
              <a:t>Board Advisor</a:t>
            </a:r>
            <a:endParaRPr lang="en-US" dirty="0">
              <a:latin typeface="Helvetica Neue Light"/>
              <a:cs typeface="Helvetica Neue Light"/>
            </a:endParaRPr>
          </a:p>
        </p:txBody>
      </p:sp>
      <p:pic>
        <p:nvPicPr>
          <p:cNvPr id="15" name="Picture 2" descr="C:\Users\lmcdowell\Downloads\MagenTy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1932" y="810494"/>
            <a:ext cx="1556810" cy="4353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317500" y="1384300"/>
            <a:ext cx="8724900" cy="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17500" y="2339950"/>
            <a:ext cx="8724900" cy="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7500" y="3295600"/>
            <a:ext cx="8724900" cy="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7500" y="4251250"/>
            <a:ext cx="8724900" cy="0"/>
          </a:xfrm>
          <a:prstGeom prst="line">
            <a:avLst/>
          </a:prstGeom>
          <a:ln w="3175"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49660" y="734294"/>
            <a:ext cx="652643" cy="369332"/>
          </a:xfrm>
          <a:prstGeom prst="rect">
            <a:avLst/>
          </a:prstGeom>
        </p:spPr>
        <p:txBody>
          <a:bodyPr wrap="none">
            <a:spAutoFit/>
          </a:bodyPr>
          <a:lstStyle/>
          <a:p>
            <a:r>
              <a:rPr lang="en-US" b="1" dirty="0"/>
              <a:t>2014</a:t>
            </a:r>
          </a:p>
        </p:txBody>
      </p:sp>
      <p:sp>
        <p:nvSpPr>
          <p:cNvPr id="8" name="Rectangle 7"/>
          <p:cNvSpPr/>
          <p:nvPr/>
        </p:nvSpPr>
        <p:spPr>
          <a:xfrm>
            <a:off x="349660" y="1670013"/>
            <a:ext cx="652643" cy="369332"/>
          </a:xfrm>
          <a:prstGeom prst="rect">
            <a:avLst/>
          </a:prstGeom>
        </p:spPr>
        <p:txBody>
          <a:bodyPr wrap="none">
            <a:spAutoFit/>
          </a:bodyPr>
          <a:lstStyle/>
          <a:p>
            <a:r>
              <a:rPr lang="en-US" b="1" dirty="0"/>
              <a:t>2011</a:t>
            </a:r>
          </a:p>
        </p:txBody>
      </p:sp>
      <p:sp>
        <p:nvSpPr>
          <p:cNvPr id="23" name="Rectangle 22"/>
          <p:cNvSpPr/>
          <p:nvPr/>
        </p:nvSpPr>
        <p:spPr>
          <a:xfrm>
            <a:off x="349660" y="2605732"/>
            <a:ext cx="652643" cy="369332"/>
          </a:xfrm>
          <a:prstGeom prst="rect">
            <a:avLst/>
          </a:prstGeom>
        </p:spPr>
        <p:txBody>
          <a:bodyPr wrap="none">
            <a:spAutoFit/>
          </a:bodyPr>
          <a:lstStyle/>
          <a:p>
            <a:r>
              <a:rPr lang="en-US" b="1" dirty="0"/>
              <a:t>2007</a:t>
            </a:r>
          </a:p>
        </p:txBody>
      </p:sp>
      <p:sp>
        <p:nvSpPr>
          <p:cNvPr id="24" name="Rectangle 23"/>
          <p:cNvSpPr/>
          <p:nvPr/>
        </p:nvSpPr>
        <p:spPr>
          <a:xfrm>
            <a:off x="349660" y="3541451"/>
            <a:ext cx="652643" cy="369332"/>
          </a:xfrm>
          <a:prstGeom prst="rect">
            <a:avLst/>
          </a:prstGeom>
        </p:spPr>
        <p:txBody>
          <a:bodyPr wrap="none">
            <a:spAutoFit/>
          </a:bodyPr>
          <a:lstStyle/>
          <a:p>
            <a:r>
              <a:rPr lang="en-US" b="1" dirty="0"/>
              <a:t>2003</a:t>
            </a:r>
          </a:p>
        </p:txBody>
      </p:sp>
      <p:sp>
        <p:nvSpPr>
          <p:cNvPr id="25" name="Rectangle 24"/>
          <p:cNvSpPr/>
          <p:nvPr/>
        </p:nvSpPr>
        <p:spPr>
          <a:xfrm>
            <a:off x="349660" y="4477171"/>
            <a:ext cx="652643" cy="369332"/>
          </a:xfrm>
          <a:prstGeom prst="rect">
            <a:avLst/>
          </a:prstGeom>
        </p:spPr>
        <p:txBody>
          <a:bodyPr wrap="none">
            <a:spAutoFit/>
          </a:bodyPr>
          <a:lstStyle/>
          <a:p>
            <a:r>
              <a:rPr lang="en-US" b="1" dirty="0" smtClean="0"/>
              <a:t>1999</a:t>
            </a:r>
            <a:endParaRPr lang="en-US" b="1" dirty="0"/>
          </a:p>
        </p:txBody>
      </p:sp>
    </p:spTree>
    <p:extLst>
      <p:ext uri="{BB962C8B-B14F-4D97-AF65-F5344CB8AC3E}">
        <p14:creationId xmlns:p14="http://schemas.microsoft.com/office/powerpoint/2010/main" val="972024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5808132" y="1122789"/>
            <a:ext cx="2624667"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Moving existing legacy apps to faster delivery is hard</a:t>
            </a:r>
            <a:endParaRPr lang="en-US" dirty="0">
              <a:solidFill>
                <a:schemeClr val="bg1"/>
              </a:solidFill>
            </a:endParaRPr>
          </a:p>
        </p:txBody>
      </p:sp>
      <p:sp>
        <p:nvSpPr>
          <p:cNvPr id="73" name="Rectangle 72"/>
          <p:cNvSpPr/>
          <p:nvPr/>
        </p:nvSpPr>
        <p:spPr>
          <a:xfrm>
            <a:off x="5808132" y="2212349"/>
            <a:ext cx="2624667"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Don’t make the mistake of over promising!</a:t>
            </a:r>
            <a:endParaRPr lang="en-US" dirty="0">
              <a:solidFill>
                <a:schemeClr val="bg1"/>
              </a:solidFill>
            </a:endParaRPr>
          </a:p>
        </p:txBody>
      </p:sp>
      <p:sp>
        <p:nvSpPr>
          <p:cNvPr id="5" name="TextBox 4"/>
          <p:cNvSpPr txBox="1"/>
          <p:nvPr/>
        </p:nvSpPr>
        <p:spPr>
          <a:xfrm>
            <a:off x="5808132" y="3024910"/>
            <a:ext cx="2624667" cy="923330"/>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Trying to improve all of your applications just won’t be practical.</a:t>
            </a:r>
          </a:p>
        </p:txBody>
      </p:sp>
      <p:sp>
        <p:nvSpPr>
          <p:cNvPr id="45" name="Subtitle 4"/>
          <p:cNvSpPr>
            <a:spLocks noGrp="1"/>
          </p:cNvSpPr>
          <p:nvPr>
            <p:ph type="subTitle" idx="1"/>
          </p:nvPr>
        </p:nvSpPr>
        <p:spPr/>
        <p:txBody>
          <a:bodyPr/>
          <a:lstStyle/>
          <a:p>
            <a:r>
              <a:rPr lang="en-US" dirty="0" smtClean="0"/>
              <a:t>Define the pace of your applications</a:t>
            </a:r>
            <a:endParaRPr lang="en-US" dirty="0"/>
          </a:p>
        </p:txBody>
      </p:sp>
      <p:sp>
        <p:nvSpPr>
          <p:cNvPr id="50" name="Right Arrow 49"/>
          <p:cNvSpPr/>
          <p:nvPr/>
        </p:nvSpPr>
        <p:spPr>
          <a:xfrm rot="18900000">
            <a:off x="3976342" y="1198249"/>
            <a:ext cx="1119088" cy="225639"/>
          </a:xfrm>
          <a:prstGeom prst="rightArrow">
            <a:avLst/>
          </a:prstGeom>
          <a:solidFill>
            <a:schemeClr val="bg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584555" y="1118385"/>
            <a:ext cx="123569" cy="1256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2510229" y="1000604"/>
            <a:ext cx="282836" cy="28766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406252" y="1122789"/>
            <a:ext cx="282836" cy="28766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flipV="1">
            <a:off x="2992780" y="2418058"/>
            <a:ext cx="457772" cy="43622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1785236" y="2576422"/>
            <a:ext cx="1585078" cy="1391126"/>
            <a:chOff x="2940389" y="3436761"/>
            <a:chExt cx="1977051" cy="1735137"/>
          </a:xfrm>
          <a:solidFill>
            <a:schemeClr val="bg1">
              <a:lumMod val="75000"/>
              <a:alpha val="80000"/>
            </a:schemeClr>
          </a:solidFill>
        </p:grpSpPr>
        <p:sp>
          <p:nvSpPr>
            <p:cNvPr id="93" name="Oval 92"/>
            <p:cNvSpPr/>
            <p:nvPr/>
          </p:nvSpPr>
          <p:spPr>
            <a:xfrm>
              <a:off x="2940389" y="4128901"/>
              <a:ext cx="1025491" cy="1042997"/>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674405" y="4568982"/>
              <a:ext cx="592796" cy="602916"/>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711441" y="3436761"/>
              <a:ext cx="1205999" cy="1226589"/>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271955" y="1144072"/>
            <a:ext cx="1585078" cy="1391126"/>
            <a:chOff x="3500555" y="928172"/>
            <a:chExt cx="1585078" cy="1391126"/>
          </a:xfrm>
        </p:grpSpPr>
        <p:grpSp>
          <p:nvGrpSpPr>
            <p:cNvPr id="96" name="Group 95"/>
            <p:cNvGrpSpPr/>
            <p:nvPr/>
          </p:nvGrpSpPr>
          <p:grpSpPr>
            <a:xfrm>
              <a:off x="3500555" y="928172"/>
              <a:ext cx="1585078" cy="1391126"/>
              <a:chOff x="2940389" y="3436761"/>
              <a:chExt cx="1977051" cy="1735137"/>
            </a:xfrm>
            <a:solidFill>
              <a:schemeClr val="tx1"/>
            </a:solidFill>
          </p:grpSpPr>
          <p:sp>
            <p:nvSpPr>
              <p:cNvPr id="97" name="Oval 96"/>
              <p:cNvSpPr/>
              <p:nvPr/>
            </p:nvSpPr>
            <p:spPr>
              <a:xfrm>
                <a:off x="2940389" y="4128901"/>
                <a:ext cx="1025491" cy="1042997"/>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74405" y="4568982"/>
                <a:ext cx="592796" cy="60291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711441" y="3436761"/>
                <a:ext cx="1205999" cy="1226589"/>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0" name="TextBox 99"/>
            <p:cNvSpPr txBox="1"/>
            <p:nvPr/>
          </p:nvSpPr>
          <p:spPr>
            <a:xfrm>
              <a:off x="3533402" y="1422411"/>
              <a:ext cx="1056190" cy="419486"/>
            </a:xfrm>
            <a:prstGeom prst="rect">
              <a:avLst/>
            </a:prstGeom>
            <a:noFill/>
          </p:spPr>
          <p:txBody>
            <a:bodyPr wrap="none" rtlCol="0">
              <a:spAutoFit/>
            </a:bodyPr>
            <a:lstStyle/>
            <a:p>
              <a:r>
                <a:rPr lang="en-US" sz="2800" i="1" dirty="0" smtClean="0">
                  <a:solidFill>
                    <a:schemeClr val="bg1"/>
                  </a:solidFill>
                </a:rPr>
                <a:t>Really?</a:t>
              </a:r>
              <a:endParaRPr lang="en-US" sz="2800" i="1" dirty="0">
                <a:solidFill>
                  <a:schemeClr val="bg1"/>
                </a:solidFill>
              </a:endParaRPr>
            </a:p>
          </p:txBody>
        </p:sp>
      </p:grpSp>
      <p:sp>
        <p:nvSpPr>
          <p:cNvPr id="101" name="Rectangle 100"/>
          <p:cNvSpPr/>
          <p:nvPr/>
        </p:nvSpPr>
        <p:spPr>
          <a:xfrm>
            <a:off x="1460367" y="2504216"/>
            <a:ext cx="1944662" cy="1864443"/>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1785236" y="2576422"/>
            <a:ext cx="1585078" cy="1391126"/>
            <a:chOff x="2940389" y="3436761"/>
            <a:chExt cx="1977051" cy="1735137"/>
          </a:xfrm>
          <a:solidFill>
            <a:schemeClr val="bg1">
              <a:lumMod val="75000"/>
              <a:alpha val="80000"/>
            </a:schemeClr>
          </a:solidFill>
        </p:grpSpPr>
        <p:sp>
          <p:nvSpPr>
            <p:cNvPr id="38" name="Oval 37"/>
            <p:cNvSpPr/>
            <p:nvPr/>
          </p:nvSpPr>
          <p:spPr>
            <a:xfrm>
              <a:off x="2940389" y="4128901"/>
              <a:ext cx="1025491" cy="1042997"/>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674405" y="4568982"/>
              <a:ext cx="592796" cy="602916"/>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711441" y="3436761"/>
              <a:ext cx="1205999" cy="1226589"/>
            </a:xfrm>
            <a:prstGeom prst="ellipse">
              <a:avLst/>
            </a:prstGeom>
            <a:grp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TextBox 40"/>
          <p:cNvSpPr txBox="1"/>
          <p:nvPr/>
        </p:nvSpPr>
        <p:spPr>
          <a:xfrm>
            <a:off x="1515508" y="2537320"/>
            <a:ext cx="794678" cy="222726"/>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spTree>
    <p:extLst>
      <p:ext uri="{BB962C8B-B14F-4D97-AF65-F5344CB8AC3E}">
        <p14:creationId xmlns:p14="http://schemas.microsoft.com/office/powerpoint/2010/main" val="196410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3.45679E-6 L 0.15278 -0.27901 " pathEditMode="relative" ptsTypes="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37"/>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KILL DEPENDENCIES AT ALL COSTS</a:t>
            </a:r>
            <a:endParaRPr lang="en-US" dirty="0"/>
          </a:p>
        </p:txBody>
      </p:sp>
      <p:sp>
        <p:nvSpPr>
          <p:cNvPr id="6" name="Text Placeholder 5"/>
          <p:cNvSpPr>
            <a:spLocks noGrp="1"/>
          </p:cNvSpPr>
          <p:nvPr>
            <p:ph type="body" idx="1"/>
          </p:nvPr>
        </p:nvSpPr>
        <p:spPr/>
        <p:txBody>
          <a:bodyPr/>
          <a:lstStyle/>
          <a:p>
            <a:r>
              <a:rPr lang="en-US" smtClean="0"/>
              <a:t>TIP #3</a:t>
            </a:r>
            <a:endParaRPr lang="en-US" dirty="0" smtClean="0"/>
          </a:p>
        </p:txBody>
      </p:sp>
      <p:pic>
        <p:nvPicPr>
          <p:cNvPr id="2" name="Picture 1"/>
          <p:cNvPicPr>
            <a:picLocks noChangeAspect="1"/>
          </p:cNvPicPr>
          <p:nvPr/>
        </p:nvPicPr>
        <p:blipFill>
          <a:blip r:embed="rId2"/>
          <a:stretch>
            <a:fillRect/>
          </a:stretch>
        </p:blipFill>
        <p:spPr>
          <a:xfrm>
            <a:off x="5207000" y="825500"/>
            <a:ext cx="2794000" cy="2095500"/>
          </a:xfrm>
          <a:prstGeom prst="rect">
            <a:avLst/>
          </a:prstGeom>
        </p:spPr>
      </p:pic>
    </p:spTree>
    <p:extLst>
      <p:ext uri="{BB962C8B-B14F-4D97-AF65-F5344CB8AC3E}">
        <p14:creationId xmlns:p14="http://schemas.microsoft.com/office/powerpoint/2010/main" val="5737788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p:cNvSpPr/>
          <p:nvPr/>
        </p:nvSpPr>
        <p:spPr>
          <a:xfrm>
            <a:off x="4192600" y="1395761"/>
            <a:ext cx="154126" cy="11756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773090" y="1194901"/>
            <a:ext cx="2700777" cy="1477328"/>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Components have </a:t>
            </a:r>
            <a:r>
              <a:rPr lang="en-US" dirty="0"/>
              <a:t>n</a:t>
            </a:r>
            <a:r>
              <a:rPr lang="en-US" dirty="0" smtClean="0"/>
              <a:t>o </a:t>
            </a:r>
            <a:r>
              <a:rPr lang="en-US" dirty="0" smtClean="0"/>
              <a:t>dependencies </a:t>
            </a:r>
            <a:r>
              <a:rPr lang="en-US" dirty="0"/>
              <a:t>that require testing in a shared test environment with corporate </a:t>
            </a:r>
            <a:r>
              <a:rPr lang="en-US" dirty="0" smtClean="0"/>
              <a:t>applications</a:t>
            </a:r>
            <a:endParaRPr lang="en-US" dirty="0"/>
          </a:p>
        </p:txBody>
      </p:sp>
      <p:sp>
        <p:nvSpPr>
          <p:cNvPr id="50" name="Rectangle 49"/>
          <p:cNvSpPr/>
          <p:nvPr/>
        </p:nvSpPr>
        <p:spPr>
          <a:xfrm>
            <a:off x="5773091" y="2729530"/>
            <a:ext cx="2700777" cy="1477328"/>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Many corporate dependencies that require testing with each other and co-ordination of data / process</a:t>
            </a:r>
            <a:endParaRPr lang="en-US" dirty="0">
              <a:solidFill>
                <a:schemeClr val="bg1"/>
              </a:solidFill>
            </a:endParaRPr>
          </a:p>
        </p:txBody>
      </p:sp>
      <p:sp>
        <p:nvSpPr>
          <p:cNvPr id="56" name="Subtitle 3"/>
          <p:cNvSpPr>
            <a:spLocks noGrp="1"/>
          </p:cNvSpPr>
          <p:nvPr>
            <p:ph type="subTitle" idx="1"/>
          </p:nvPr>
        </p:nvSpPr>
        <p:spPr/>
        <p:txBody>
          <a:bodyPr/>
          <a:lstStyle/>
          <a:p>
            <a:r>
              <a:rPr lang="en-US" dirty="0" smtClean="0"/>
              <a:t>Kill dependencies at all cost</a:t>
            </a:r>
            <a:endParaRPr lang="en-US" dirty="0"/>
          </a:p>
        </p:txBody>
      </p:sp>
      <p:grpSp>
        <p:nvGrpSpPr>
          <p:cNvPr id="2" name="Group 1"/>
          <p:cNvGrpSpPr/>
          <p:nvPr/>
        </p:nvGrpSpPr>
        <p:grpSpPr>
          <a:xfrm>
            <a:off x="1475566" y="2496490"/>
            <a:ext cx="1966990" cy="1869861"/>
            <a:chOff x="1599040" y="2275133"/>
            <a:chExt cx="2446297" cy="2325500"/>
          </a:xfrm>
        </p:grpSpPr>
        <p:sp>
          <p:nvSpPr>
            <p:cNvPr id="60" name="Oval 59"/>
            <p:cNvSpPr/>
            <p:nvPr/>
          </p:nvSpPr>
          <p:spPr>
            <a:xfrm>
              <a:off x="1728390" y="2601151"/>
              <a:ext cx="1690508" cy="171936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2802302" y="3555040"/>
              <a:ext cx="592796" cy="60291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839338" y="2422819"/>
              <a:ext cx="1205999" cy="1226589"/>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307977" y="2855528"/>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2114937" y="3039897"/>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2460377" y="3007928"/>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2267337" y="3192297"/>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2377832" y="3377011"/>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2184792" y="3561380"/>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921897" y="3502632"/>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501017" y="3745749"/>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2307977" y="3930118"/>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2664556" y="3347310"/>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a:off x="2431162" y="2965658"/>
              <a:ext cx="69855" cy="845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a:endCxn id="111" idx="1"/>
            </p:cNvCxnSpPr>
            <p:nvPr/>
          </p:nvCxnSpPr>
          <p:spPr>
            <a:xfrm>
              <a:off x="2583562" y="3118058"/>
              <a:ext cx="109264" cy="2562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p:cNvCxnSpPr>
              <a:endCxn id="92" idx="0"/>
            </p:cNvCxnSpPr>
            <p:nvPr/>
          </p:nvCxnSpPr>
          <p:spPr>
            <a:xfrm flipH="1">
              <a:off x="2281312" y="3311369"/>
              <a:ext cx="69801" cy="2500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89" idx="1"/>
            </p:cNvCxnSpPr>
            <p:nvPr/>
          </p:nvCxnSpPr>
          <p:spPr>
            <a:xfrm>
              <a:off x="2219693" y="3127000"/>
              <a:ext cx="75914" cy="92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p:cNvCxnSpPr>
              <a:endCxn id="87" idx="3"/>
            </p:cNvCxnSpPr>
            <p:nvPr/>
          </p:nvCxnSpPr>
          <p:spPr>
            <a:xfrm flipV="1">
              <a:off x="2372093" y="3165297"/>
              <a:ext cx="116554" cy="1141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2362663" y="3504328"/>
              <a:ext cx="116554" cy="1141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a:endCxn id="111" idx="2"/>
            </p:cNvCxnSpPr>
            <p:nvPr/>
          </p:nvCxnSpPr>
          <p:spPr>
            <a:xfrm flipV="1">
              <a:off x="2534744" y="3439495"/>
              <a:ext cx="129812" cy="413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94" idx="0"/>
              <a:endCxn id="111" idx="3"/>
            </p:cNvCxnSpPr>
            <p:nvPr/>
          </p:nvCxnSpPr>
          <p:spPr>
            <a:xfrm flipV="1">
              <a:off x="2597537" y="3504679"/>
              <a:ext cx="95289" cy="24107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96" idx="1"/>
            </p:cNvCxnSpPr>
            <p:nvPr/>
          </p:nvCxnSpPr>
          <p:spPr>
            <a:xfrm flipH="1" flipV="1">
              <a:off x="2301306" y="3687001"/>
              <a:ext cx="34941" cy="2701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2377832" y="3678565"/>
              <a:ext cx="151455" cy="1191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p:cNvCxnSpPr>
              <a:endCxn id="89" idx="2"/>
            </p:cNvCxnSpPr>
            <p:nvPr/>
          </p:nvCxnSpPr>
          <p:spPr>
            <a:xfrm flipV="1">
              <a:off x="2018417" y="3284482"/>
              <a:ext cx="248920" cy="2688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p:cNvCxnSpPr>
              <a:endCxn id="92" idx="2"/>
            </p:cNvCxnSpPr>
            <p:nvPr/>
          </p:nvCxnSpPr>
          <p:spPr>
            <a:xfrm>
              <a:off x="2059057" y="3619419"/>
              <a:ext cx="125735" cy="34146"/>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3434113" y="2730772"/>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3241073" y="2915141"/>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3586513" y="2883172"/>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3393473" y="3067541"/>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2951513" y="3094428"/>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a:off x="3557298" y="2840902"/>
              <a:ext cx="69855" cy="845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a:endCxn id="127" idx="1"/>
            </p:cNvCxnSpPr>
            <p:nvPr/>
          </p:nvCxnSpPr>
          <p:spPr>
            <a:xfrm>
              <a:off x="3345829" y="3002244"/>
              <a:ext cx="75914" cy="92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p:cNvCxnSpPr>
              <a:endCxn id="126" idx="3"/>
            </p:cNvCxnSpPr>
            <p:nvPr/>
          </p:nvCxnSpPr>
          <p:spPr>
            <a:xfrm flipV="1">
              <a:off x="3498229" y="3040541"/>
              <a:ext cx="116554" cy="1141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28" idx="6"/>
              <a:endCxn id="127" idx="2"/>
            </p:cNvCxnSpPr>
            <p:nvPr/>
          </p:nvCxnSpPr>
          <p:spPr>
            <a:xfrm flipV="1">
              <a:off x="3144553" y="3159726"/>
              <a:ext cx="248920" cy="26887"/>
            </a:xfrm>
            <a:prstGeom prst="line">
              <a:avLst/>
            </a:prstGeom>
          </p:spPr>
          <p:style>
            <a:lnRef idx="2">
              <a:schemeClr val="accent1"/>
            </a:lnRef>
            <a:fillRef idx="0">
              <a:schemeClr val="accent1"/>
            </a:fillRef>
            <a:effectRef idx="1">
              <a:schemeClr val="accent1"/>
            </a:effectRef>
            <a:fontRef idx="minor">
              <a:schemeClr val="tx1"/>
            </a:fontRef>
          </p:style>
        </p:cxnSp>
        <p:sp>
          <p:nvSpPr>
            <p:cNvPr id="133" name="Oval 132"/>
            <p:cNvSpPr/>
            <p:nvPr/>
          </p:nvSpPr>
          <p:spPr>
            <a:xfrm>
              <a:off x="2846676" y="3771245"/>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3192116" y="3739276"/>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999076" y="3923645"/>
              <a:ext cx="193040" cy="1843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Straight Connector 135"/>
            <p:cNvCxnSpPr>
              <a:endCxn id="135" idx="1"/>
            </p:cNvCxnSpPr>
            <p:nvPr/>
          </p:nvCxnSpPr>
          <p:spPr>
            <a:xfrm>
              <a:off x="2951432" y="3858348"/>
              <a:ext cx="75914" cy="92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34" idx="3"/>
            </p:cNvCxnSpPr>
            <p:nvPr/>
          </p:nvCxnSpPr>
          <p:spPr>
            <a:xfrm flipV="1">
              <a:off x="3103832" y="3896645"/>
              <a:ext cx="116554" cy="114103"/>
            </a:xfrm>
            <a:prstGeom prst="line">
              <a:avLst/>
            </a:prstGeom>
          </p:spPr>
          <p:style>
            <a:lnRef idx="2">
              <a:schemeClr val="accent1"/>
            </a:lnRef>
            <a:fillRef idx="0">
              <a:schemeClr val="accent1"/>
            </a:fillRef>
            <a:effectRef idx="1">
              <a:schemeClr val="accent1"/>
            </a:effectRef>
            <a:fontRef idx="minor">
              <a:schemeClr val="tx1"/>
            </a:fontRef>
          </p:style>
        </p:cxnSp>
        <p:sp>
          <p:nvSpPr>
            <p:cNvPr id="138" name="Rectangle 137"/>
            <p:cNvSpPr/>
            <p:nvPr/>
          </p:nvSpPr>
          <p:spPr>
            <a:xfrm>
              <a:off x="1599040" y="2275133"/>
              <a:ext cx="2425556" cy="2325500"/>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1648715" y="2325912"/>
              <a:ext cx="988321" cy="276999"/>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grpSp>
      <p:sp>
        <p:nvSpPr>
          <p:cNvPr id="51" name="Left Arrow 50"/>
          <p:cNvSpPr/>
          <p:nvPr/>
        </p:nvSpPr>
        <p:spPr>
          <a:xfrm>
            <a:off x="4762500" y="1384300"/>
            <a:ext cx="749300" cy="177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Left Arrow 51"/>
          <p:cNvSpPr/>
          <p:nvPr/>
        </p:nvSpPr>
        <p:spPr>
          <a:xfrm>
            <a:off x="3517900" y="2895600"/>
            <a:ext cx="2044700" cy="177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345000" y="1548161"/>
            <a:ext cx="154126" cy="11756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065600" y="1573561"/>
            <a:ext cx="154126" cy="11756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0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Left Arrow 33"/>
          <p:cNvSpPr/>
          <p:nvPr/>
        </p:nvSpPr>
        <p:spPr>
          <a:xfrm rot="7941793">
            <a:off x="2727381" y="2250353"/>
            <a:ext cx="1884880" cy="1721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5719626" y="2059716"/>
            <a:ext cx="2802074" cy="64633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Reduce </a:t>
            </a:r>
            <a:r>
              <a:rPr lang="en-US" dirty="0"/>
              <a:t>size and complexity of slow moving </a:t>
            </a:r>
            <a:r>
              <a:rPr lang="en-US" dirty="0" smtClean="0"/>
              <a:t>applications</a:t>
            </a:r>
            <a:endParaRPr lang="en-US" dirty="0"/>
          </a:p>
        </p:txBody>
      </p:sp>
      <p:sp>
        <p:nvSpPr>
          <p:cNvPr id="25" name="Rectangle 24"/>
          <p:cNvSpPr/>
          <p:nvPr/>
        </p:nvSpPr>
        <p:spPr>
          <a:xfrm>
            <a:off x="5719626" y="1227649"/>
            <a:ext cx="2802074"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Reduce your legacy and create new capability</a:t>
            </a:r>
            <a:endParaRPr lang="en-US" dirty="0">
              <a:solidFill>
                <a:schemeClr val="bg1"/>
              </a:solidFill>
            </a:endParaRPr>
          </a:p>
        </p:txBody>
      </p:sp>
      <p:sp>
        <p:nvSpPr>
          <p:cNvPr id="24" name="Subtitle 3"/>
          <p:cNvSpPr>
            <a:spLocks noGrp="1"/>
          </p:cNvSpPr>
          <p:nvPr>
            <p:ph type="subTitle" idx="1"/>
          </p:nvPr>
        </p:nvSpPr>
        <p:spPr/>
        <p:txBody>
          <a:bodyPr/>
          <a:lstStyle/>
          <a:p>
            <a:r>
              <a:rPr lang="en-US" dirty="0"/>
              <a:t>Kill dependencies at all cost</a:t>
            </a:r>
          </a:p>
        </p:txBody>
      </p:sp>
      <p:sp>
        <p:nvSpPr>
          <p:cNvPr id="2" name="Rectangle 1"/>
          <p:cNvSpPr/>
          <p:nvPr/>
        </p:nvSpPr>
        <p:spPr>
          <a:xfrm>
            <a:off x="5719626" y="2891484"/>
            <a:ext cx="2802074" cy="1200329"/>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E.g. consider </a:t>
            </a:r>
            <a:r>
              <a:rPr lang="en-US" dirty="0">
                <a:solidFill>
                  <a:schemeClr val="bg1"/>
                </a:solidFill>
              </a:rPr>
              <a:t>creating a </a:t>
            </a:r>
            <a:r>
              <a:rPr lang="en-US" dirty="0" smtClean="0">
                <a:solidFill>
                  <a:schemeClr val="bg1"/>
                </a:solidFill>
              </a:rPr>
              <a:t>Front End separation </a:t>
            </a:r>
            <a:r>
              <a:rPr lang="en-US" dirty="0">
                <a:solidFill>
                  <a:schemeClr val="bg1"/>
                </a:solidFill>
              </a:rPr>
              <a:t>layer </a:t>
            </a:r>
            <a:r>
              <a:rPr lang="en-US" dirty="0" smtClean="0">
                <a:solidFill>
                  <a:schemeClr val="bg1"/>
                </a:solidFill>
              </a:rPr>
              <a:t>enabling parts to be independently released </a:t>
            </a:r>
            <a:endParaRPr lang="en-US" dirty="0">
              <a:solidFill>
                <a:schemeClr val="bg1"/>
              </a:solidFill>
            </a:endParaRPr>
          </a:p>
        </p:txBody>
      </p:sp>
      <p:sp>
        <p:nvSpPr>
          <p:cNvPr id="28" name="Oval 27"/>
          <p:cNvSpPr/>
          <p:nvPr/>
        </p:nvSpPr>
        <p:spPr>
          <a:xfrm>
            <a:off x="3319231" y="1255650"/>
            <a:ext cx="262083" cy="266557"/>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663617" y="2765300"/>
            <a:ext cx="1255897" cy="1277337"/>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461439" y="3473955"/>
            <a:ext cx="440395" cy="447913"/>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79779" y="1210430"/>
            <a:ext cx="464737" cy="447913"/>
            <a:chOff x="4190879" y="1172330"/>
            <a:chExt cx="464737" cy="447913"/>
          </a:xfrm>
        </p:grpSpPr>
        <p:sp>
          <p:nvSpPr>
            <p:cNvPr id="27" name="Oval 26"/>
            <p:cNvSpPr/>
            <p:nvPr/>
          </p:nvSpPr>
          <p:spPr>
            <a:xfrm>
              <a:off x="4411076" y="1251569"/>
              <a:ext cx="114502" cy="11645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4190879" y="1172330"/>
              <a:ext cx="464737" cy="447913"/>
              <a:chOff x="5970564" y="2560560"/>
              <a:chExt cx="625562" cy="602916"/>
            </a:xfrm>
          </p:grpSpPr>
          <p:sp>
            <p:nvSpPr>
              <p:cNvPr id="41" name="Oval 40"/>
              <p:cNvSpPr/>
              <p:nvPr/>
            </p:nvSpPr>
            <p:spPr>
              <a:xfrm>
                <a:off x="5970564" y="2560560"/>
                <a:ext cx="592796" cy="602916"/>
              </a:xfrm>
              <a:prstGeom prst="ellipse">
                <a:avLst/>
              </a:prstGeom>
              <a:solidFill>
                <a:srgbClr val="58CD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16-Point Star 41"/>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993215" y="2704607"/>
                <a:ext cx="602911" cy="331427"/>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grpSp>
      </p:grpSp>
      <p:grpSp>
        <p:nvGrpSpPr>
          <p:cNvPr id="4" name="Group 3"/>
          <p:cNvGrpSpPr/>
          <p:nvPr/>
        </p:nvGrpSpPr>
        <p:grpSpPr>
          <a:xfrm>
            <a:off x="2472850" y="2608494"/>
            <a:ext cx="969706" cy="993007"/>
            <a:chOff x="2472850" y="2608494"/>
            <a:chExt cx="969706" cy="993007"/>
          </a:xfrm>
        </p:grpSpPr>
        <p:sp>
          <p:nvSpPr>
            <p:cNvPr id="23" name="Oval 22"/>
            <p:cNvSpPr/>
            <p:nvPr/>
          </p:nvSpPr>
          <p:spPr>
            <a:xfrm>
              <a:off x="2472850" y="2615240"/>
              <a:ext cx="969706" cy="986261"/>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476500" y="2608494"/>
              <a:ext cx="965200" cy="981679"/>
            </a:xfrm>
            <a:prstGeom prst="ellipse">
              <a:avLst/>
            </a:prstGeom>
            <a:no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8" name="Oval 37"/>
          <p:cNvSpPr/>
          <p:nvPr/>
        </p:nvSpPr>
        <p:spPr>
          <a:xfrm>
            <a:off x="2497801" y="1115299"/>
            <a:ext cx="262083" cy="266557"/>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526106" y="2495085"/>
            <a:ext cx="1801973" cy="1727641"/>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543549" y="2582644"/>
            <a:ext cx="857802" cy="246221"/>
          </a:xfrm>
          <a:prstGeom prst="rect">
            <a:avLst/>
          </a:prstGeom>
          <a:noFill/>
        </p:spPr>
        <p:txBody>
          <a:bodyPr wrap="none" rtlCol="0">
            <a:spAutoFit/>
          </a:bodyPr>
          <a:lstStyle/>
          <a:p>
            <a:r>
              <a:rPr lang="en-US" sz="1000" i="1" dirty="0" smtClean="0">
                <a:solidFill>
                  <a:schemeClr val="bg1"/>
                </a:solidFill>
              </a:rPr>
              <a:t>Legacy Zone</a:t>
            </a:r>
            <a:endParaRPr lang="en-US" sz="1000" i="1" dirty="0">
              <a:solidFill>
                <a:schemeClr val="bg1"/>
              </a:solidFill>
            </a:endParaRPr>
          </a:p>
        </p:txBody>
      </p:sp>
    </p:spTree>
    <p:extLst>
      <p:ext uri="{BB962C8B-B14F-4D97-AF65-F5344CB8AC3E}">
        <p14:creationId xmlns:p14="http://schemas.microsoft.com/office/powerpoint/2010/main" val="3654265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50000" y="50000"/>
                                    </p:animScale>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2"/>
          </p:nvPr>
        </p:nvSpPr>
        <p:spPr/>
        <p:txBody>
          <a:bodyPr/>
          <a:lstStyle/>
          <a:p>
            <a:r>
              <a:rPr lang="en-US" dirty="0" smtClean="0"/>
              <a:t>Kill dependencies at all cost</a:t>
            </a:r>
            <a:endParaRPr lang="en-US" dirty="0"/>
          </a:p>
        </p:txBody>
      </p:sp>
      <p:pic>
        <p:nvPicPr>
          <p:cNvPr id="9" name="Picture 8"/>
          <p:cNvPicPr>
            <a:picLocks noChangeAspect="1"/>
          </p:cNvPicPr>
          <p:nvPr/>
        </p:nvPicPr>
        <p:blipFill>
          <a:blip r:embed="rId2"/>
          <a:stretch>
            <a:fillRect/>
          </a:stretch>
        </p:blipFill>
        <p:spPr>
          <a:xfrm>
            <a:off x="1993901" y="863600"/>
            <a:ext cx="2555698" cy="3860800"/>
          </a:xfrm>
          <a:prstGeom prst="rect">
            <a:avLst/>
          </a:prstGeom>
        </p:spPr>
      </p:pic>
      <p:sp>
        <p:nvSpPr>
          <p:cNvPr id="10" name="TextBox 9"/>
          <p:cNvSpPr txBox="1"/>
          <p:nvPr/>
        </p:nvSpPr>
        <p:spPr>
          <a:xfrm>
            <a:off x="5156200" y="1790700"/>
            <a:ext cx="3544560" cy="1477328"/>
          </a:xfrm>
          <a:prstGeom prst="rect">
            <a:avLst/>
          </a:prstGeom>
          <a:noFill/>
        </p:spPr>
        <p:txBody>
          <a:bodyPr wrap="none" rtlCol="0">
            <a:spAutoFit/>
          </a:bodyPr>
          <a:lstStyle/>
          <a:p>
            <a:r>
              <a:rPr lang="en-US" b="1" dirty="0" smtClean="0">
                <a:latin typeface="Helvetica Neue"/>
                <a:cs typeface="Helvetica Neue"/>
              </a:rPr>
              <a:t>Great Book. </a:t>
            </a:r>
          </a:p>
          <a:p>
            <a:r>
              <a:rPr lang="en-US" dirty="0" smtClean="0">
                <a:latin typeface="Helvetica Neue"/>
                <a:cs typeface="Helvetica Neue"/>
              </a:rPr>
              <a:t>Everyone now wants to deploy a </a:t>
            </a:r>
          </a:p>
          <a:p>
            <a:r>
              <a:rPr lang="en-US" dirty="0" smtClean="0">
                <a:latin typeface="Helvetica Neue"/>
                <a:cs typeface="Helvetica Neue"/>
              </a:rPr>
              <a:t>‘minimum viable product’</a:t>
            </a:r>
          </a:p>
          <a:p>
            <a:endParaRPr lang="en-US" dirty="0">
              <a:latin typeface="Helvetica Neue"/>
              <a:cs typeface="Helvetica Neue"/>
            </a:endParaRPr>
          </a:p>
          <a:p>
            <a:r>
              <a:rPr lang="en-US" dirty="0" smtClean="0">
                <a:latin typeface="Helvetica Neue"/>
                <a:cs typeface="Helvetica Neue"/>
              </a:rPr>
              <a:t>Define ‘</a:t>
            </a:r>
            <a:r>
              <a:rPr lang="en-US" b="1" dirty="0" smtClean="0">
                <a:latin typeface="Helvetica Neue"/>
                <a:cs typeface="Helvetica Neue"/>
              </a:rPr>
              <a:t>viable’ </a:t>
            </a:r>
            <a:r>
              <a:rPr lang="en-US" dirty="0" smtClean="0">
                <a:latin typeface="Helvetica Neue"/>
                <a:cs typeface="Helvetica Neue"/>
              </a:rPr>
              <a:t>in an enterprise</a:t>
            </a:r>
          </a:p>
        </p:txBody>
      </p:sp>
    </p:spTree>
    <p:extLst>
      <p:ext uri="{BB962C8B-B14F-4D97-AF65-F5344CB8AC3E}">
        <p14:creationId xmlns:p14="http://schemas.microsoft.com/office/powerpoint/2010/main" val="761988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5758921" y="1139634"/>
            <a:ext cx="2724679" cy="923330"/>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Many </a:t>
            </a:r>
            <a:r>
              <a:rPr lang="en-US" dirty="0" err="1"/>
              <a:t>organisations</a:t>
            </a:r>
            <a:r>
              <a:rPr lang="en-US" dirty="0"/>
              <a:t> want to be lean and get value to their customers </a:t>
            </a:r>
            <a:r>
              <a:rPr lang="en-US" dirty="0" smtClean="0"/>
              <a:t>quickly</a:t>
            </a:r>
            <a:endParaRPr lang="en-US" dirty="0"/>
          </a:p>
        </p:txBody>
      </p:sp>
      <p:sp>
        <p:nvSpPr>
          <p:cNvPr id="31" name="Rectangle 30"/>
          <p:cNvSpPr/>
          <p:nvPr/>
        </p:nvSpPr>
        <p:spPr>
          <a:xfrm>
            <a:off x="5758921" y="2164677"/>
            <a:ext cx="2724679"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Understand what is really a viable MVP</a:t>
            </a:r>
            <a:endParaRPr lang="en-US" dirty="0">
              <a:solidFill>
                <a:schemeClr val="bg1"/>
              </a:solidFill>
            </a:endParaRPr>
          </a:p>
        </p:txBody>
      </p:sp>
      <p:sp>
        <p:nvSpPr>
          <p:cNvPr id="26" name="Subtitle 3"/>
          <p:cNvSpPr>
            <a:spLocks noGrp="1"/>
          </p:cNvSpPr>
          <p:nvPr>
            <p:ph type="subTitle" idx="1"/>
          </p:nvPr>
        </p:nvSpPr>
        <p:spPr/>
        <p:txBody>
          <a:bodyPr/>
          <a:lstStyle/>
          <a:p>
            <a:r>
              <a:rPr lang="en-US" dirty="0"/>
              <a:t>Kill dependencies at all cost</a:t>
            </a:r>
          </a:p>
        </p:txBody>
      </p:sp>
      <p:sp>
        <p:nvSpPr>
          <p:cNvPr id="2" name="Rectangle 1"/>
          <p:cNvSpPr/>
          <p:nvPr/>
        </p:nvSpPr>
        <p:spPr>
          <a:xfrm>
            <a:off x="5758921" y="2919929"/>
            <a:ext cx="2724679" cy="1200329"/>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A </a:t>
            </a:r>
            <a:r>
              <a:rPr lang="en-US" dirty="0">
                <a:solidFill>
                  <a:schemeClr val="bg1"/>
                </a:solidFill>
              </a:rPr>
              <a:t>change </a:t>
            </a:r>
            <a:r>
              <a:rPr lang="en-US" dirty="0" smtClean="0">
                <a:solidFill>
                  <a:schemeClr val="bg1"/>
                </a:solidFill>
              </a:rPr>
              <a:t>considered fast </a:t>
            </a:r>
            <a:r>
              <a:rPr lang="en-US" dirty="0">
                <a:solidFill>
                  <a:schemeClr val="bg1"/>
                </a:solidFill>
              </a:rPr>
              <a:t>is now very slow as it needs to be coordinated with a corporate release</a:t>
            </a:r>
            <a:r>
              <a:rPr lang="en-US" dirty="0" smtClean="0">
                <a:solidFill>
                  <a:schemeClr val="bg1"/>
                </a:solidFill>
              </a:rPr>
              <a:t>.</a:t>
            </a:r>
            <a:endParaRPr lang="en-US" dirty="0">
              <a:solidFill>
                <a:schemeClr val="bg1"/>
              </a:solidFill>
            </a:endParaRPr>
          </a:p>
        </p:txBody>
      </p:sp>
      <p:sp>
        <p:nvSpPr>
          <p:cNvPr id="32" name="Oval 31"/>
          <p:cNvSpPr/>
          <p:nvPr/>
        </p:nvSpPr>
        <p:spPr>
          <a:xfrm>
            <a:off x="4637958" y="1040024"/>
            <a:ext cx="121093" cy="123160"/>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391162" y="1144118"/>
            <a:ext cx="277168" cy="281900"/>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640251" y="2740665"/>
            <a:ext cx="1328188" cy="1350861"/>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2483995" y="3490111"/>
            <a:ext cx="465744" cy="473695"/>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658924" y="2301345"/>
            <a:ext cx="1025435" cy="1042943"/>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919328" y="2893212"/>
            <a:ext cx="151666" cy="14485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190731" y="2868095"/>
            <a:ext cx="151666" cy="14485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039065" y="3012949"/>
            <a:ext cx="151666" cy="144854"/>
          </a:xfrm>
          <a:prstGeom prst="ellipse">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endCxn id="41" idx="1"/>
          </p:cNvCxnSpPr>
          <p:nvPr/>
        </p:nvCxnSpPr>
        <p:spPr>
          <a:xfrm>
            <a:off x="3001632" y="2961647"/>
            <a:ext cx="59644" cy="72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40" idx="3"/>
          </p:cNvCxnSpPr>
          <p:nvPr/>
        </p:nvCxnSpPr>
        <p:spPr>
          <a:xfrm flipV="1">
            <a:off x="3121369" y="2991736"/>
            <a:ext cx="91573" cy="8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0" idx="7"/>
          </p:cNvCxnSpPr>
          <p:nvPr/>
        </p:nvCxnSpPr>
        <p:spPr>
          <a:xfrm>
            <a:off x="3271606" y="2806904"/>
            <a:ext cx="48581" cy="82405"/>
          </a:xfrm>
          <a:prstGeom prst="line">
            <a:avLst/>
          </a:prstGeom>
          <a:ln w="38100" cmpd="sng">
            <a:solidFill>
              <a:schemeClr val="bg1">
                <a:lumMod val="6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50" idx="3"/>
            <a:endCxn id="39" idx="0"/>
          </p:cNvCxnSpPr>
          <p:nvPr/>
        </p:nvCxnSpPr>
        <p:spPr>
          <a:xfrm flipH="1">
            <a:off x="2995161" y="2753445"/>
            <a:ext cx="102362" cy="139767"/>
          </a:xfrm>
          <a:prstGeom prst="line">
            <a:avLst/>
          </a:prstGeom>
          <a:ln w="38100" cmpd="sng">
            <a:solidFill>
              <a:schemeClr val="bg1">
                <a:lumMod val="6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2519221" y="990091"/>
            <a:ext cx="277168" cy="281900"/>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491594" y="2449299"/>
            <a:ext cx="1905696" cy="1827084"/>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1515889" y="2539704"/>
            <a:ext cx="857802" cy="246221"/>
          </a:xfrm>
          <a:prstGeom prst="rect">
            <a:avLst/>
          </a:prstGeom>
          <a:noFill/>
        </p:spPr>
        <p:txBody>
          <a:bodyPr wrap="none" rtlCol="0">
            <a:spAutoFit/>
          </a:bodyPr>
          <a:lstStyle/>
          <a:p>
            <a:r>
              <a:rPr lang="en-US" sz="1000" i="1" dirty="0" smtClean="0">
                <a:solidFill>
                  <a:schemeClr val="bg1"/>
                </a:solidFill>
              </a:rPr>
              <a:t>Legacy Zone</a:t>
            </a:r>
            <a:endParaRPr lang="en-US" sz="1000" i="1" dirty="0">
              <a:solidFill>
                <a:schemeClr val="bg1"/>
              </a:solidFill>
            </a:endParaRPr>
          </a:p>
        </p:txBody>
      </p:sp>
      <p:grpSp>
        <p:nvGrpSpPr>
          <p:cNvPr id="29" name="Group 28"/>
          <p:cNvGrpSpPr/>
          <p:nvPr/>
        </p:nvGrpSpPr>
        <p:grpSpPr>
          <a:xfrm>
            <a:off x="4261217" y="1206121"/>
            <a:ext cx="484366" cy="473695"/>
            <a:chOff x="5970564" y="2577655"/>
            <a:chExt cx="616497" cy="602916"/>
          </a:xfrm>
        </p:grpSpPr>
        <p:sp>
          <p:nvSpPr>
            <p:cNvPr id="30" name="Oval 29"/>
            <p:cNvSpPr/>
            <p:nvPr/>
          </p:nvSpPr>
          <p:spPr>
            <a:xfrm>
              <a:off x="5970564" y="2577655"/>
              <a:ext cx="592796" cy="602916"/>
            </a:xfrm>
            <a:prstGeom prst="ellipse">
              <a:avLst/>
            </a:prstGeom>
            <a:solidFill>
              <a:srgbClr val="58CD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16-Point Star 52"/>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5993216" y="2704607"/>
              <a:ext cx="593845" cy="326444"/>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grpSp>
    </p:spTree>
    <p:extLst>
      <p:ext uri="{BB962C8B-B14F-4D97-AF65-F5344CB8AC3E}">
        <p14:creationId xmlns:p14="http://schemas.microsoft.com/office/powerpoint/2010/main" val="1357577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9.01235E-6 L -0.13889 0.25432 " pathEditMode="relative" ptsTypes="AA">
                                      <p:cBhvr>
                                        <p:cTn id="6" dur="2000" fill="hold"/>
                                        <p:tgtEl>
                                          <p:spTgt spid="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500" y="1304503"/>
            <a:ext cx="6836833" cy="2670597"/>
          </a:xfrm>
        </p:spPr>
        <p:txBody>
          <a:bodyPr/>
          <a:lstStyle/>
          <a:p>
            <a:r>
              <a:rPr lang="en-US" dirty="0" smtClean="0"/>
              <a:t>Only when you have </a:t>
            </a:r>
            <a:r>
              <a:rPr lang="en-US" b="1" dirty="0" smtClean="0">
                <a:latin typeface="+mn-lt"/>
              </a:rPr>
              <a:t>end to end visibility </a:t>
            </a:r>
            <a:r>
              <a:rPr lang="en-US" dirty="0" smtClean="0"/>
              <a:t>of speed of delivery across your ecosystem will you be able to define an MVP.</a:t>
            </a:r>
          </a:p>
          <a:p>
            <a:r>
              <a:rPr lang="en-US" dirty="0" smtClean="0"/>
              <a:t>Product Owners need to </a:t>
            </a:r>
            <a:r>
              <a:rPr lang="en-US" sz="2600" b="1" dirty="0" smtClean="0">
                <a:latin typeface="+mn-lt"/>
              </a:rPr>
              <a:t>understand the dependencies</a:t>
            </a:r>
            <a:r>
              <a:rPr lang="en-US" dirty="0" smtClean="0"/>
              <a:t> to </a:t>
            </a:r>
            <a:r>
              <a:rPr lang="en-US" dirty="0" err="1" smtClean="0"/>
              <a:t>prioritise</a:t>
            </a:r>
            <a:r>
              <a:rPr lang="en-US" dirty="0" smtClean="0"/>
              <a:t>. </a:t>
            </a:r>
            <a:endParaRPr lang="en-US" dirty="0"/>
          </a:p>
        </p:txBody>
      </p:sp>
      <p:sp>
        <p:nvSpPr>
          <p:cNvPr id="2" name="Subtitle 1"/>
          <p:cNvSpPr>
            <a:spLocks noGrp="1"/>
          </p:cNvSpPr>
          <p:nvPr>
            <p:ph type="subTitle" idx="12"/>
          </p:nvPr>
        </p:nvSpPr>
        <p:spPr/>
        <p:txBody>
          <a:bodyPr/>
          <a:lstStyle/>
          <a:p>
            <a:r>
              <a:rPr lang="en-US" dirty="0" smtClean="0"/>
              <a:t>Kill dependencies at all cost</a:t>
            </a:r>
            <a:endParaRPr lang="en-US" dirty="0"/>
          </a:p>
        </p:txBody>
      </p:sp>
    </p:spTree>
    <p:extLst>
      <p:ext uri="{BB962C8B-B14F-4D97-AF65-F5344CB8AC3E}">
        <p14:creationId xmlns:p14="http://schemas.microsoft.com/office/powerpoint/2010/main" val="851551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5900" y="777582"/>
            <a:ext cx="8801100" cy="3896276"/>
          </a:xfrm>
        </p:spPr>
        <p:txBody>
          <a:bodyPr>
            <a:normAutofit fontScale="92500"/>
          </a:bodyPr>
          <a:lstStyle/>
          <a:p>
            <a:r>
              <a:rPr lang="en-US" sz="2600" b="1" dirty="0">
                <a:latin typeface="+mn-lt"/>
              </a:rPr>
              <a:t>Understand ALL of your dependencies:</a:t>
            </a:r>
            <a:r>
              <a:rPr lang="en-US" dirty="0" smtClean="0"/>
              <a:t> Obsessively understand and control your dependencies. It is your dependencies with other applications, particularly corporate systems that will slow you down. Try to avoid the dreaded corporate Integrated Test phase.</a:t>
            </a:r>
          </a:p>
          <a:p>
            <a:r>
              <a:rPr lang="en-US" sz="2600" b="1" dirty="0" smtClean="0">
                <a:latin typeface="+mn-lt"/>
              </a:rPr>
              <a:t>Decouple your applications &amp; architecture: </a:t>
            </a:r>
            <a:r>
              <a:rPr lang="en-US" dirty="0" smtClean="0"/>
              <a:t>– create services and separate the layers of your application wherever possible.</a:t>
            </a:r>
          </a:p>
          <a:p>
            <a:r>
              <a:rPr lang="en-US" sz="2600" b="1" dirty="0">
                <a:latin typeface="+mn-lt"/>
              </a:rPr>
              <a:t>Decouple your people: </a:t>
            </a:r>
            <a:r>
              <a:rPr lang="en-US" dirty="0" smtClean="0"/>
              <a:t>Give your teams more responsibility end to end and greater autonomy. Remove dependencies on other teams wherever possible.</a:t>
            </a:r>
          </a:p>
          <a:p>
            <a:endParaRPr lang="en-US" dirty="0"/>
          </a:p>
        </p:txBody>
      </p:sp>
      <p:sp>
        <p:nvSpPr>
          <p:cNvPr id="4" name="Subtitle 3"/>
          <p:cNvSpPr>
            <a:spLocks noGrp="1"/>
          </p:cNvSpPr>
          <p:nvPr>
            <p:ph type="subTitle" idx="12"/>
          </p:nvPr>
        </p:nvSpPr>
        <p:spPr/>
        <p:txBody>
          <a:bodyPr/>
          <a:lstStyle/>
          <a:p>
            <a:r>
              <a:rPr lang="en-US" dirty="0"/>
              <a:t>Kill dependencies at all cost</a:t>
            </a:r>
          </a:p>
        </p:txBody>
      </p:sp>
    </p:spTree>
    <p:extLst>
      <p:ext uri="{BB962C8B-B14F-4D97-AF65-F5344CB8AC3E}">
        <p14:creationId xmlns:p14="http://schemas.microsoft.com/office/powerpoint/2010/main" val="10640478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900" y="848595"/>
            <a:ext cx="7708900" cy="3647206"/>
          </a:xfrm>
        </p:spPr>
        <p:txBody>
          <a:bodyPr>
            <a:normAutofit fontScale="85000" lnSpcReduction="20000"/>
          </a:bodyPr>
          <a:lstStyle/>
          <a:p>
            <a:pPr>
              <a:lnSpc>
                <a:spcPct val="120000"/>
              </a:lnSpc>
            </a:pPr>
            <a:r>
              <a:rPr lang="en-US" sz="2700" b="1" dirty="0" smtClean="0">
                <a:latin typeface="+mn-lt"/>
              </a:rPr>
              <a:t>Integrate with 3rd parties carefully</a:t>
            </a:r>
            <a:r>
              <a:rPr lang="en-US" dirty="0" smtClean="0"/>
              <a:t>. Bad choices with 3rd party </a:t>
            </a:r>
            <a:r>
              <a:rPr lang="en-US" dirty="0"/>
              <a:t>integrations can kill your speed of deployment as you can become dependent on their deployment cycles, which ultimately slow your own.</a:t>
            </a:r>
          </a:p>
          <a:p>
            <a:pPr>
              <a:lnSpc>
                <a:spcPct val="120000"/>
              </a:lnSpc>
            </a:pPr>
            <a:r>
              <a:rPr lang="en-US" sz="2700" b="1" dirty="0">
                <a:latin typeface="+mn-lt"/>
              </a:rPr>
              <a:t>Stubbing:</a:t>
            </a:r>
            <a:r>
              <a:rPr lang="en-US" dirty="0" smtClean="0"/>
              <a:t> </a:t>
            </a:r>
            <a:r>
              <a:rPr lang="en-US" dirty="0"/>
              <a:t>Intelligent stubs can be a good solution but is hard and requires </a:t>
            </a:r>
            <a:r>
              <a:rPr lang="en-US" dirty="0" smtClean="0"/>
              <a:t>a strategy on ownership</a:t>
            </a:r>
            <a:r>
              <a:rPr lang="en-US" dirty="0"/>
              <a:t>.</a:t>
            </a:r>
          </a:p>
          <a:p>
            <a:pPr>
              <a:lnSpc>
                <a:spcPct val="120000"/>
              </a:lnSpc>
            </a:pPr>
            <a:r>
              <a:rPr lang="en-US" sz="2700" b="1" dirty="0">
                <a:latin typeface="+mn-lt"/>
              </a:rPr>
              <a:t>Testing is easier with less dependencies: </a:t>
            </a:r>
            <a:r>
              <a:rPr lang="en-US" dirty="0" smtClean="0"/>
              <a:t>Test scenario complexity is reduced, test data alignment is less onerous with fewer external dependencies.</a:t>
            </a:r>
          </a:p>
          <a:p>
            <a:pPr marL="0" indent="0">
              <a:buNone/>
            </a:pPr>
            <a:endParaRPr lang="en-US" dirty="0" smtClean="0"/>
          </a:p>
          <a:p>
            <a:endParaRPr lang="en-US" dirty="0" smtClean="0"/>
          </a:p>
          <a:p>
            <a:endParaRPr lang="en-US" dirty="0" smtClean="0"/>
          </a:p>
          <a:p>
            <a:endParaRPr lang="en-US" dirty="0"/>
          </a:p>
        </p:txBody>
      </p:sp>
      <p:sp>
        <p:nvSpPr>
          <p:cNvPr id="4" name="Subtitle 3"/>
          <p:cNvSpPr>
            <a:spLocks noGrp="1"/>
          </p:cNvSpPr>
          <p:nvPr>
            <p:ph type="subTitle" idx="12"/>
          </p:nvPr>
        </p:nvSpPr>
        <p:spPr/>
        <p:txBody>
          <a:bodyPr/>
          <a:lstStyle/>
          <a:p>
            <a:r>
              <a:rPr lang="en-US" dirty="0"/>
              <a:t>Kill dependencies at all cost</a:t>
            </a:r>
          </a:p>
        </p:txBody>
      </p:sp>
    </p:spTree>
    <p:extLst>
      <p:ext uri="{BB962C8B-B14F-4D97-AF65-F5344CB8AC3E}">
        <p14:creationId xmlns:p14="http://schemas.microsoft.com/office/powerpoint/2010/main" val="41533028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DON’T </a:t>
            </a:r>
            <a:r>
              <a:rPr lang="en-US" dirty="0" smtClean="0"/>
              <a:t>CREATE </a:t>
            </a:r>
            <a:r>
              <a:rPr lang="en-US" dirty="0" smtClean="0"/>
              <a:t>NEW ‘LEGACY’</a:t>
            </a:r>
            <a:endParaRPr lang="en-US" dirty="0"/>
          </a:p>
        </p:txBody>
      </p:sp>
      <p:sp>
        <p:nvSpPr>
          <p:cNvPr id="6" name="Text Placeholder 5"/>
          <p:cNvSpPr>
            <a:spLocks noGrp="1"/>
          </p:cNvSpPr>
          <p:nvPr>
            <p:ph type="body" idx="1"/>
          </p:nvPr>
        </p:nvSpPr>
        <p:spPr/>
        <p:txBody>
          <a:bodyPr/>
          <a:lstStyle/>
          <a:p>
            <a:r>
              <a:rPr lang="en-US" smtClean="0"/>
              <a:t>TIP #4</a:t>
            </a:r>
            <a:endParaRPr lang="en-US" dirty="0" smtClean="0"/>
          </a:p>
        </p:txBody>
      </p:sp>
      <p:pic>
        <p:nvPicPr>
          <p:cNvPr id="2" name="Picture 1"/>
          <p:cNvPicPr>
            <a:picLocks noChangeAspect="1"/>
          </p:cNvPicPr>
          <p:nvPr/>
        </p:nvPicPr>
        <p:blipFill>
          <a:blip r:embed="rId3"/>
          <a:stretch>
            <a:fillRect/>
          </a:stretch>
        </p:blipFill>
        <p:spPr>
          <a:xfrm>
            <a:off x="5321300" y="850900"/>
            <a:ext cx="2794000" cy="2095500"/>
          </a:xfrm>
          <a:prstGeom prst="rect">
            <a:avLst/>
          </a:prstGeom>
        </p:spPr>
      </p:pic>
    </p:spTree>
    <p:extLst>
      <p:ext uri="{BB962C8B-B14F-4D97-AF65-F5344CB8AC3E}">
        <p14:creationId xmlns:p14="http://schemas.microsoft.com/office/powerpoint/2010/main" val="25342103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6240" y="1466006"/>
            <a:ext cx="8342160" cy="3652094"/>
          </a:xfrm>
          <a:noFill/>
        </p:spPr>
        <p:txBody>
          <a:bodyPr>
            <a:normAutofit/>
          </a:bodyPr>
          <a:lstStyle/>
          <a:p>
            <a:pPr>
              <a:lnSpc>
                <a:spcPct val="120000"/>
              </a:lnSpc>
            </a:pPr>
            <a:r>
              <a:rPr lang="en-US" sz="1900" dirty="0"/>
              <a:t>2011-2014 </a:t>
            </a:r>
            <a:r>
              <a:rPr lang="en-US" sz="1900" dirty="0" smtClean="0"/>
              <a:t>introduced </a:t>
            </a:r>
            <a:r>
              <a:rPr lang="en-US" sz="1900" dirty="0" err="1" smtClean="0"/>
              <a:t>DevOps</a:t>
            </a:r>
            <a:r>
              <a:rPr lang="en-US" sz="1900" dirty="0" smtClean="0"/>
              <a:t> </a:t>
            </a:r>
            <a:r>
              <a:rPr lang="en-US" sz="1900" dirty="0"/>
              <a:t>to </a:t>
            </a:r>
            <a:r>
              <a:rPr lang="en-US" sz="1900" dirty="0" smtClean="0"/>
              <a:t>international </a:t>
            </a:r>
            <a:r>
              <a:rPr lang="en-US" sz="1900" dirty="0" err="1" smtClean="0"/>
              <a:t>omni</a:t>
            </a:r>
            <a:r>
              <a:rPr lang="en-US" sz="1900" dirty="0" smtClean="0"/>
              <a:t>-channel retailer Marks </a:t>
            </a:r>
            <a:r>
              <a:rPr lang="en-US" sz="1900" dirty="0"/>
              <a:t>&amp; </a:t>
            </a:r>
            <a:r>
              <a:rPr lang="en-US" sz="1900" dirty="0" smtClean="0"/>
              <a:t>Spencer as part of a successful £150 </a:t>
            </a:r>
            <a:r>
              <a:rPr lang="en-US" sz="1900" dirty="0"/>
              <a:t>Million retail re-</a:t>
            </a:r>
            <a:r>
              <a:rPr lang="en-US" sz="1900" dirty="0" err="1"/>
              <a:t>platforming</a:t>
            </a:r>
            <a:r>
              <a:rPr lang="en-US" sz="1900" dirty="0"/>
              <a:t> project</a:t>
            </a:r>
            <a:r>
              <a:rPr lang="en-US" sz="1900" dirty="0" smtClean="0"/>
              <a:t>. The importance of </a:t>
            </a:r>
            <a:r>
              <a:rPr lang="en-US" sz="1900" dirty="0" err="1" smtClean="0"/>
              <a:t>DevOps</a:t>
            </a:r>
            <a:r>
              <a:rPr lang="en-US" sz="1900" dirty="0" smtClean="0"/>
              <a:t> now understood at board level.</a:t>
            </a:r>
          </a:p>
          <a:p>
            <a:pPr>
              <a:lnSpc>
                <a:spcPct val="120000"/>
              </a:lnSpc>
            </a:pPr>
            <a:r>
              <a:rPr lang="en-US" sz="1900" dirty="0" smtClean="0"/>
              <a:t>650 Member project team, 65 new or modified applications.</a:t>
            </a:r>
          </a:p>
          <a:p>
            <a:pPr>
              <a:lnSpc>
                <a:spcPct val="120000"/>
              </a:lnSpc>
            </a:pPr>
            <a:r>
              <a:rPr lang="en-US" sz="1900" dirty="0" smtClean="0"/>
              <a:t>On time and on budget. </a:t>
            </a:r>
          </a:p>
          <a:p>
            <a:pPr>
              <a:lnSpc>
                <a:spcPct val="120000"/>
              </a:lnSpc>
            </a:pPr>
            <a:r>
              <a:rPr lang="en-US" sz="1900" dirty="0" smtClean="0"/>
              <a:t>The control of the software delivery lifecycle via </a:t>
            </a:r>
            <a:r>
              <a:rPr lang="en-US" sz="1900" dirty="0" err="1" smtClean="0"/>
              <a:t>Devops</a:t>
            </a:r>
            <a:r>
              <a:rPr lang="en-US" sz="1900" dirty="0" smtClean="0"/>
              <a:t> principles IMHO kept the </a:t>
            </a:r>
            <a:r>
              <a:rPr lang="en-US" sz="1900" dirty="0" err="1" smtClean="0"/>
              <a:t>programme</a:t>
            </a:r>
            <a:r>
              <a:rPr lang="en-US" sz="1900" dirty="0" smtClean="0"/>
              <a:t> on the rails.</a:t>
            </a:r>
          </a:p>
          <a:p>
            <a:pPr>
              <a:lnSpc>
                <a:spcPct val="120000"/>
              </a:lnSpc>
            </a:pPr>
            <a:endParaRPr lang="en-US" sz="1900" dirty="0" smtClean="0"/>
          </a:p>
          <a:p>
            <a:pPr>
              <a:lnSpc>
                <a:spcPct val="120000"/>
              </a:lnSpc>
            </a:pPr>
            <a:endParaRPr lang="en-US" sz="2200" dirty="0" smtClean="0"/>
          </a:p>
          <a:p>
            <a:pPr marL="0" indent="0">
              <a:buNone/>
            </a:pPr>
            <a:endParaRPr lang="en-US" dirty="0"/>
          </a:p>
        </p:txBody>
      </p:sp>
      <p:sp>
        <p:nvSpPr>
          <p:cNvPr id="3" name="Subtitle 2"/>
          <p:cNvSpPr>
            <a:spLocks noGrp="1"/>
          </p:cNvSpPr>
          <p:nvPr>
            <p:ph type="subTitle" idx="12"/>
          </p:nvPr>
        </p:nvSpPr>
        <p:spPr/>
        <p:txBody>
          <a:bodyPr/>
          <a:lstStyle/>
          <a:p>
            <a:r>
              <a:rPr lang="en-US" dirty="0" smtClean="0"/>
              <a:t>Marks &amp; Spencer </a:t>
            </a:r>
            <a:endParaRPr lang="en-US" dirty="0"/>
          </a:p>
        </p:txBody>
      </p:sp>
      <p:sp>
        <p:nvSpPr>
          <p:cNvPr id="12" name="TextBox 11"/>
          <p:cNvSpPr txBox="1"/>
          <p:nvPr/>
        </p:nvSpPr>
        <p:spPr>
          <a:xfrm>
            <a:off x="2684686" y="556494"/>
            <a:ext cx="4155480" cy="923330"/>
          </a:xfrm>
          <a:prstGeom prst="rect">
            <a:avLst/>
          </a:prstGeom>
          <a:noFill/>
        </p:spPr>
        <p:txBody>
          <a:bodyPr wrap="none" rtlCol="0">
            <a:spAutoFit/>
          </a:bodyPr>
          <a:lstStyle/>
          <a:p>
            <a:pPr algn="ctr"/>
            <a:r>
              <a:rPr lang="en-US" sz="2400" dirty="0" smtClean="0"/>
              <a:t>Founded </a:t>
            </a:r>
            <a:r>
              <a:rPr lang="en-US" sz="2400" dirty="0" smtClean="0"/>
              <a:t>1884, 85,000 </a:t>
            </a:r>
            <a:r>
              <a:rPr lang="en-US" sz="2400" dirty="0" smtClean="0"/>
              <a:t>staff</a:t>
            </a:r>
          </a:p>
          <a:p>
            <a:pPr algn="ctr"/>
            <a:r>
              <a:rPr lang="en-US" sz="3000" b="1" dirty="0" smtClean="0"/>
              <a:t>£10.3 </a:t>
            </a:r>
            <a:r>
              <a:rPr lang="en-US" sz="3000" b="1" dirty="0" err="1" smtClean="0"/>
              <a:t>Bn</a:t>
            </a:r>
            <a:r>
              <a:rPr lang="en-US" sz="3000" b="1" dirty="0" smtClean="0"/>
              <a:t> group revenues</a:t>
            </a:r>
            <a:endParaRPr lang="en-US" sz="3000" b="1" dirty="0"/>
          </a:p>
        </p:txBody>
      </p:sp>
      <p:pic>
        <p:nvPicPr>
          <p:cNvPr id="13" name="Picture 12"/>
          <p:cNvPicPr>
            <a:picLocks noChangeAspect="1"/>
          </p:cNvPicPr>
          <p:nvPr/>
        </p:nvPicPr>
        <p:blipFill>
          <a:blip r:embed="rId3"/>
          <a:stretch>
            <a:fillRect/>
          </a:stretch>
        </p:blipFill>
        <p:spPr>
          <a:xfrm>
            <a:off x="998379" y="715362"/>
            <a:ext cx="1376521" cy="688261"/>
          </a:xfrm>
          <a:prstGeom prst="rect">
            <a:avLst/>
          </a:prstGeom>
        </p:spPr>
      </p:pic>
    </p:spTree>
    <p:extLst>
      <p:ext uri="{BB962C8B-B14F-4D97-AF65-F5344CB8AC3E}">
        <p14:creationId xmlns:p14="http://schemas.microsoft.com/office/powerpoint/2010/main" val="29571788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5705749" y="1833876"/>
            <a:ext cx="2955651" cy="2492990"/>
          </a:xfrm>
          <a:prstGeom prst="rect">
            <a:avLst/>
          </a:prstGeom>
          <a:noFill/>
        </p:spPr>
        <p:txBody>
          <a:bodyPr wrap="square" rtlCol="0">
            <a:spAutoFit/>
          </a:bodyPr>
          <a:lstStyle/>
          <a:p>
            <a:r>
              <a:rPr lang="en-US" sz="1200" dirty="0" smtClean="0"/>
              <a:t>In this example the team are aware of DevOps and start automating build/deploy/test and using Continuous Integration. The Operations team are involved early. </a:t>
            </a:r>
          </a:p>
          <a:p>
            <a:endParaRPr lang="en-US" sz="1200" dirty="0"/>
          </a:p>
          <a:p>
            <a:r>
              <a:rPr lang="en-US" sz="1200" dirty="0" smtClean="0"/>
              <a:t>Enterprise Project Methodology/Governance/Finance promotes integrated test phases and big bang deployment. The intention is to deploy independently hence it’s position on the grid.</a:t>
            </a:r>
          </a:p>
          <a:p>
            <a:endParaRPr lang="en-US" sz="1200" dirty="0"/>
          </a:p>
          <a:p>
            <a:r>
              <a:rPr lang="en-US" sz="1200" dirty="0" smtClean="0"/>
              <a:t>The plan is to think about Continuous Delivery later in the project</a:t>
            </a:r>
            <a:endParaRPr lang="en-US" sz="1200" dirty="0"/>
          </a:p>
        </p:txBody>
      </p:sp>
      <p:sp>
        <p:nvSpPr>
          <p:cNvPr id="15" name="Rectangle 14"/>
          <p:cNvSpPr/>
          <p:nvPr/>
        </p:nvSpPr>
        <p:spPr>
          <a:xfrm>
            <a:off x="5654949" y="1181270"/>
            <a:ext cx="2854051"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STEP 1: Start with good intentions</a:t>
            </a:r>
            <a:endParaRPr lang="en-US" dirty="0">
              <a:solidFill>
                <a:schemeClr val="bg1"/>
              </a:solidFill>
            </a:endParaRPr>
          </a:p>
        </p:txBody>
      </p:sp>
      <p:sp>
        <p:nvSpPr>
          <p:cNvPr id="16" name="Subtitle 3"/>
          <p:cNvSpPr>
            <a:spLocks noGrp="1"/>
          </p:cNvSpPr>
          <p:nvPr>
            <p:ph type="subTitle" idx="1"/>
          </p:nvPr>
        </p:nvSpPr>
        <p:spPr/>
        <p:txBody>
          <a:bodyPr/>
          <a:lstStyle/>
          <a:p>
            <a:r>
              <a:rPr lang="en-US" smtClean="0"/>
              <a:t>Don’t create new ‘legacy’</a:t>
            </a:r>
            <a:endParaRPr lang="en-US" dirty="0"/>
          </a:p>
        </p:txBody>
      </p:sp>
      <p:sp>
        <p:nvSpPr>
          <p:cNvPr id="18" name="Oval 17"/>
          <p:cNvSpPr/>
          <p:nvPr/>
        </p:nvSpPr>
        <p:spPr>
          <a:xfrm>
            <a:off x="1644804" y="2779680"/>
            <a:ext cx="1308608" cy="133094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253547" y="1976608"/>
            <a:ext cx="458878" cy="46671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504779" y="2641635"/>
            <a:ext cx="933553" cy="94949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504779" y="1088699"/>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369904" y="1206670"/>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4728155" y="2202100"/>
            <a:ext cx="393239" cy="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4507574" y="1202418"/>
            <a:ext cx="119308" cy="1213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492302" y="2537318"/>
            <a:ext cx="1877602" cy="1800149"/>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16-Point Star 25"/>
          <p:cNvSpPr/>
          <p:nvPr/>
        </p:nvSpPr>
        <p:spPr>
          <a:xfrm>
            <a:off x="4255171" y="2002579"/>
            <a:ext cx="455543" cy="417147"/>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271082" y="2074881"/>
            <a:ext cx="447909" cy="246221"/>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sp>
        <p:nvSpPr>
          <p:cNvPr id="30" name="TextBox 29"/>
          <p:cNvSpPr txBox="1"/>
          <p:nvPr/>
        </p:nvSpPr>
        <p:spPr>
          <a:xfrm>
            <a:off x="1616341" y="2588852"/>
            <a:ext cx="765051" cy="214423"/>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sp>
        <p:nvSpPr>
          <p:cNvPr id="31" name="TextBox 30"/>
          <p:cNvSpPr txBox="1"/>
          <p:nvPr/>
        </p:nvSpPr>
        <p:spPr>
          <a:xfrm>
            <a:off x="1924585" y="543674"/>
            <a:ext cx="2128620" cy="307777"/>
          </a:xfrm>
          <a:prstGeom prst="rect">
            <a:avLst/>
          </a:prstGeom>
          <a:noFill/>
        </p:spPr>
        <p:txBody>
          <a:bodyPr wrap="none" rtlCol="0">
            <a:spAutoFit/>
          </a:bodyPr>
          <a:lstStyle/>
          <a:p>
            <a:r>
              <a:rPr lang="en-US" sz="1400" dirty="0" smtClean="0"/>
              <a:t>An example project: part 1</a:t>
            </a:r>
            <a:endParaRPr lang="en-US" sz="1400" dirty="0"/>
          </a:p>
        </p:txBody>
      </p:sp>
    </p:spTree>
    <p:extLst>
      <p:ext uri="{BB962C8B-B14F-4D97-AF65-F5344CB8AC3E}">
        <p14:creationId xmlns:p14="http://schemas.microsoft.com/office/powerpoint/2010/main" val="42111134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5689602" y="1879229"/>
            <a:ext cx="2971798" cy="2492990"/>
          </a:xfrm>
          <a:prstGeom prst="rect">
            <a:avLst/>
          </a:prstGeom>
          <a:noFill/>
        </p:spPr>
        <p:txBody>
          <a:bodyPr wrap="square" rtlCol="0">
            <a:spAutoFit/>
          </a:bodyPr>
          <a:lstStyle/>
          <a:p>
            <a:r>
              <a:rPr lang="en-US" sz="1200" dirty="0" smtClean="0"/>
              <a:t>The team is under pressure and functionality is prioritised over keeping automated test and deployment scripts updated. Ops team not as engaged as they had been.</a:t>
            </a:r>
          </a:p>
          <a:p>
            <a:endParaRPr lang="en-US" sz="1200" dirty="0"/>
          </a:p>
          <a:p>
            <a:r>
              <a:rPr lang="en-US" sz="1200" dirty="0" smtClean="0"/>
              <a:t>The team tried BDD but did not continue with it as the value wasn’t being seen.</a:t>
            </a:r>
          </a:p>
          <a:p>
            <a:endParaRPr lang="en-US" sz="1200" dirty="0"/>
          </a:p>
          <a:p>
            <a:r>
              <a:rPr lang="en-US" sz="1200" dirty="0" smtClean="0"/>
              <a:t>Project Manager requests a detailed plan for all tasks until go-live.</a:t>
            </a:r>
          </a:p>
          <a:p>
            <a:endParaRPr lang="en-US" sz="1200" dirty="0"/>
          </a:p>
          <a:p>
            <a:r>
              <a:rPr lang="en-US" sz="1200" dirty="0" smtClean="0"/>
              <a:t>Agility starts to slip. Technical debt increases.</a:t>
            </a:r>
            <a:endParaRPr lang="en-US" sz="1200" dirty="0"/>
          </a:p>
        </p:txBody>
      </p:sp>
      <p:sp>
        <p:nvSpPr>
          <p:cNvPr id="19" name="Rectangle 18"/>
          <p:cNvSpPr/>
          <p:nvPr/>
        </p:nvSpPr>
        <p:spPr>
          <a:xfrm>
            <a:off x="5664201" y="1174031"/>
            <a:ext cx="2908299"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STEP 2: The inevitable project pressures show up</a:t>
            </a:r>
            <a:endParaRPr lang="en-US" dirty="0">
              <a:solidFill>
                <a:schemeClr val="bg1"/>
              </a:solidFill>
            </a:endParaRPr>
          </a:p>
        </p:txBody>
      </p:sp>
      <p:sp>
        <p:nvSpPr>
          <p:cNvPr id="18" name="Subtitle 3"/>
          <p:cNvSpPr>
            <a:spLocks noGrp="1"/>
          </p:cNvSpPr>
          <p:nvPr>
            <p:ph type="subTitle" idx="1"/>
          </p:nvPr>
        </p:nvSpPr>
        <p:spPr/>
        <p:txBody>
          <a:bodyPr/>
          <a:lstStyle/>
          <a:p>
            <a:r>
              <a:rPr lang="en-US" smtClean="0"/>
              <a:t>Don’t create new ‘legacy’</a:t>
            </a:r>
            <a:endParaRPr lang="en-US" dirty="0"/>
          </a:p>
        </p:txBody>
      </p:sp>
      <p:grpSp>
        <p:nvGrpSpPr>
          <p:cNvPr id="2" name="Group 1"/>
          <p:cNvGrpSpPr/>
          <p:nvPr/>
        </p:nvGrpSpPr>
        <p:grpSpPr>
          <a:xfrm>
            <a:off x="1492302" y="543674"/>
            <a:ext cx="3243945" cy="3793793"/>
            <a:chOff x="1492302" y="543674"/>
            <a:chExt cx="3243945" cy="3793793"/>
          </a:xfrm>
        </p:grpSpPr>
        <p:grpSp>
          <p:nvGrpSpPr>
            <p:cNvPr id="52" name="Group 51"/>
            <p:cNvGrpSpPr/>
            <p:nvPr/>
          </p:nvGrpSpPr>
          <p:grpSpPr>
            <a:xfrm>
              <a:off x="4253911" y="2741723"/>
              <a:ext cx="466350" cy="474311"/>
              <a:chOff x="5970564" y="2577655"/>
              <a:chExt cx="592796" cy="602916"/>
            </a:xfrm>
          </p:grpSpPr>
          <p:sp>
            <p:nvSpPr>
              <p:cNvPr id="58" name="Oval 57"/>
              <p:cNvSpPr/>
              <p:nvPr/>
            </p:nvSpPr>
            <p:spPr>
              <a:xfrm>
                <a:off x="5970564" y="2577655"/>
                <a:ext cx="592796" cy="60291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16-Point Star 62"/>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5993216" y="2704608"/>
                <a:ext cx="569355" cy="312982"/>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grpSp>
        <p:sp>
          <p:nvSpPr>
            <p:cNvPr id="53" name="Oval 52"/>
            <p:cNvSpPr/>
            <p:nvPr/>
          </p:nvSpPr>
          <p:spPr>
            <a:xfrm>
              <a:off x="4278900" y="1917116"/>
              <a:ext cx="457347" cy="465155"/>
            </a:xfrm>
            <a:prstGeom prst="ellipse">
              <a:avLst/>
            </a:prstGeom>
            <a:noFill/>
            <a:ln w="285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p:nvPr/>
          </p:nvCxnSpPr>
          <p:spPr>
            <a:xfrm>
              <a:off x="4505360" y="2370100"/>
              <a:ext cx="0" cy="362001"/>
            </a:xfrm>
            <a:prstGeom prst="straightConnector1">
              <a:avLst/>
            </a:prstGeom>
            <a:ln w="38100" cmpd="sng">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1644804" y="2779680"/>
              <a:ext cx="1308608" cy="133094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504779" y="2641635"/>
              <a:ext cx="933553" cy="94949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504779" y="1088699"/>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369904" y="1206670"/>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07574" y="1202418"/>
              <a:ext cx="119308" cy="1213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1492302" y="2537318"/>
              <a:ext cx="1877602" cy="1800149"/>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616341" y="2588852"/>
              <a:ext cx="765051" cy="214423"/>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sp>
          <p:nvSpPr>
            <p:cNvPr id="82" name="TextBox 81"/>
            <p:cNvSpPr txBox="1"/>
            <p:nvPr/>
          </p:nvSpPr>
          <p:spPr>
            <a:xfrm>
              <a:off x="1924585" y="543674"/>
              <a:ext cx="2128620" cy="307777"/>
            </a:xfrm>
            <a:prstGeom prst="rect">
              <a:avLst/>
            </a:prstGeom>
            <a:noFill/>
          </p:spPr>
          <p:txBody>
            <a:bodyPr wrap="none" rtlCol="0">
              <a:spAutoFit/>
            </a:bodyPr>
            <a:lstStyle/>
            <a:p>
              <a:r>
                <a:rPr lang="en-US" sz="1400" dirty="0" smtClean="0"/>
                <a:t>An example project: part 2</a:t>
              </a:r>
              <a:endParaRPr lang="en-US" sz="1400" dirty="0"/>
            </a:p>
          </p:txBody>
        </p:sp>
      </p:grpSp>
    </p:spTree>
    <p:extLst>
      <p:ext uri="{BB962C8B-B14F-4D97-AF65-F5344CB8AC3E}">
        <p14:creationId xmlns:p14="http://schemas.microsoft.com/office/powerpoint/2010/main" val="11381740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5667649" y="1868330"/>
            <a:ext cx="2917551" cy="2308324"/>
          </a:xfrm>
          <a:prstGeom prst="rect">
            <a:avLst/>
          </a:prstGeom>
          <a:noFill/>
        </p:spPr>
        <p:txBody>
          <a:bodyPr wrap="square" rtlCol="0">
            <a:spAutoFit/>
          </a:bodyPr>
          <a:lstStyle/>
          <a:p>
            <a:r>
              <a:rPr lang="en-US" sz="1200" dirty="0" smtClean="0"/>
              <a:t>The application was on track to be delivered but new dependencies are found (</a:t>
            </a:r>
            <a:r>
              <a:rPr lang="en-US" sz="1200" dirty="0" err="1" smtClean="0"/>
              <a:t>e.g</a:t>
            </a:r>
            <a:r>
              <a:rPr lang="en-US" sz="1200" dirty="0" smtClean="0"/>
              <a:t> with corporate reporting and finance systems or corporate middleware)</a:t>
            </a:r>
          </a:p>
          <a:p>
            <a:endParaRPr lang="en-US" sz="1200" dirty="0" smtClean="0"/>
          </a:p>
          <a:p>
            <a:r>
              <a:rPr lang="en-US" sz="1200" dirty="0" smtClean="0"/>
              <a:t>The new application is now tied into a corporate release cycle.</a:t>
            </a:r>
          </a:p>
          <a:p>
            <a:endParaRPr lang="en-US" sz="1200" dirty="0"/>
          </a:p>
          <a:p>
            <a:r>
              <a:rPr lang="en-US" sz="1200" dirty="0" smtClean="0"/>
              <a:t>Importantly the application might now always be tied into corporate release cycle until the dependencies are broken (if that is possible) </a:t>
            </a:r>
            <a:endParaRPr lang="en-US" sz="1200" dirty="0"/>
          </a:p>
        </p:txBody>
      </p:sp>
      <p:sp>
        <p:nvSpPr>
          <p:cNvPr id="24" name="Rectangle 23"/>
          <p:cNvSpPr/>
          <p:nvPr/>
        </p:nvSpPr>
        <p:spPr>
          <a:xfrm>
            <a:off x="5654949" y="1177018"/>
            <a:ext cx="2904851"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STEP 3: Find corporate legacy dependencies</a:t>
            </a:r>
            <a:endParaRPr lang="en-US" dirty="0">
              <a:solidFill>
                <a:schemeClr val="bg1"/>
              </a:solidFill>
            </a:endParaRPr>
          </a:p>
        </p:txBody>
      </p:sp>
      <p:sp>
        <p:nvSpPr>
          <p:cNvPr id="22" name="Subtitle 3"/>
          <p:cNvSpPr>
            <a:spLocks noGrp="1"/>
          </p:cNvSpPr>
          <p:nvPr>
            <p:ph type="subTitle" idx="1"/>
          </p:nvPr>
        </p:nvSpPr>
        <p:spPr/>
        <p:txBody>
          <a:bodyPr/>
          <a:lstStyle/>
          <a:p>
            <a:r>
              <a:rPr lang="en-US" smtClean="0"/>
              <a:t>Don’t create new ‘legacy’</a:t>
            </a:r>
            <a:endParaRPr lang="en-US" dirty="0"/>
          </a:p>
        </p:txBody>
      </p:sp>
      <p:cxnSp>
        <p:nvCxnSpPr>
          <p:cNvPr id="32" name="Straight Arrow Connector 31"/>
          <p:cNvCxnSpPr/>
          <p:nvPr/>
        </p:nvCxnSpPr>
        <p:spPr>
          <a:xfrm>
            <a:off x="4505360" y="2370100"/>
            <a:ext cx="0" cy="362001"/>
          </a:xfrm>
          <a:prstGeom prst="straightConnector1">
            <a:avLst/>
          </a:prstGeom>
          <a:ln w="38100" cmpd="sng">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1644804" y="2779680"/>
            <a:ext cx="1308608" cy="133094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504779" y="2641635"/>
            <a:ext cx="933553" cy="94949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504779" y="1088699"/>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369904" y="1206670"/>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507574" y="1202418"/>
            <a:ext cx="119308" cy="1213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1492302" y="2537318"/>
            <a:ext cx="1877602" cy="1800149"/>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1616341" y="2588852"/>
            <a:ext cx="765051" cy="214423"/>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sp>
        <p:nvSpPr>
          <p:cNvPr id="40" name="TextBox 39"/>
          <p:cNvSpPr txBox="1"/>
          <p:nvPr/>
        </p:nvSpPr>
        <p:spPr>
          <a:xfrm>
            <a:off x="1924585" y="543674"/>
            <a:ext cx="2128620" cy="307777"/>
          </a:xfrm>
          <a:prstGeom prst="rect">
            <a:avLst/>
          </a:prstGeom>
          <a:noFill/>
        </p:spPr>
        <p:txBody>
          <a:bodyPr wrap="none" rtlCol="0">
            <a:spAutoFit/>
          </a:bodyPr>
          <a:lstStyle/>
          <a:p>
            <a:r>
              <a:rPr lang="en-US" sz="1400" dirty="0" smtClean="0"/>
              <a:t>An example project: part </a:t>
            </a:r>
            <a:r>
              <a:rPr lang="en-US" sz="1400" dirty="0"/>
              <a:t>3</a:t>
            </a:r>
          </a:p>
        </p:txBody>
      </p:sp>
      <p:grpSp>
        <p:nvGrpSpPr>
          <p:cNvPr id="41" name="Group 40"/>
          <p:cNvGrpSpPr/>
          <p:nvPr/>
        </p:nvGrpSpPr>
        <p:grpSpPr>
          <a:xfrm>
            <a:off x="1840079" y="1851201"/>
            <a:ext cx="2916543" cy="1838385"/>
            <a:chOff x="2638367" y="2867568"/>
            <a:chExt cx="3291840" cy="2074946"/>
          </a:xfrm>
        </p:grpSpPr>
        <p:grpSp>
          <p:nvGrpSpPr>
            <p:cNvPr id="42" name="Group 41"/>
            <p:cNvGrpSpPr/>
            <p:nvPr/>
          </p:nvGrpSpPr>
          <p:grpSpPr>
            <a:xfrm>
              <a:off x="2761570" y="3947861"/>
              <a:ext cx="592796" cy="602916"/>
              <a:chOff x="5970564" y="2577655"/>
              <a:chExt cx="592796" cy="602916"/>
            </a:xfrm>
          </p:grpSpPr>
          <p:sp>
            <p:nvSpPr>
              <p:cNvPr id="49" name="Oval 48"/>
              <p:cNvSpPr/>
              <p:nvPr/>
            </p:nvSpPr>
            <p:spPr>
              <a:xfrm>
                <a:off x="5970564" y="2577655"/>
                <a:ext cx="592796" cy="60291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16-Point Star 49"/>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5993216" y="2704607"/>
                <a:ext cx="556563" cy="307777"/>
              </a:xfrm>
              <a:prstGeom prst="rect">
                <a:avLst/>
              </a:prstGeom>
              <a:noFill/>
            </p:spPr>
            <p:txBody>
              <a:bodyPr wrap="none" rtlCol="0">
                <a:spAutoFit/>
              </a:bodyPr>
              <a:lstStyle/>
              <a:p>
                <a:r>
                  <a:rPr lang="en-US" sz="1400" b="1" dirty="0" smtClean="0">
                    <a:solidFill>
                      <a:srgbClr val="FF0000"/>
                    </a:solidFill>
                  </a:rPr>
                  <a:t>NEW</a:t>
                </a:r>
                <a:endParaRPr lang="en-US" sz="1400" b="1" dirty="0">
                  <a:solidFill>
                    <a:srgbClr val="FF0000"/>
                  </a:solidFill>
                </a:endParaRPr>
              </a:p>
            </p:txBody>
          </p:sp>
        </p:grpSp>
        <p:sp>
          <p:nvSpPr>
            <p:cNvPr id="43" name="Oval 42"/>
            <p:cNvSpPr/>
            <p:nvPr/>
          </p:nvSpPr>
          <p:spPr>
            <a:xfrm>
              <a:off x="5348855" y="2867568"/>
              <a:ext cx="581352" cy="591277"/>
            </a:xfrm>
            <a:prstGeom prst="ellipse">
              <a:avLst/>
            </a:prstGeom>
            <a:noFill/>
            <a:ln w="285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5636718" y="3443374"/>
              <a:ext cx="0" cy="460154"/>
            </a:xfrm>
            <a:prstGeom prst="straightConnector1">
              <a:avLst/>
            </a:prstGeom>
            <a:ln w="38100" cmpd="sng">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346042" y="3903528"/>
              <a:ext cx="581352" cy="591277"/>
            </a:xfrm>
            <a:prstGeom prst="ellipse">
              <a:avLst/>
            </a:prstGeom>
            <a:noFill/>
            <a:ln w="28575">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H="1">
              <a:off x="3352156" y="4232863"/>
              <a:ext cx="1993886" cy="0"/>
            </a:xfrm>
            <a:prstGeom prst="straightConnector1">
              <a:avLst/>
            </a:prstGeom>
            <a:ln w="38100" cmpd="sng">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2638367" y="4520297"/>
              <a:ext cx="244819" cy="422217"/>
            </a:xfrm>
            <a:prstGeom prst="line">
              <a:avLst/>
            </a:prstGeom>
            <a:ln w="38100" cmpd="sng">
              <a:solidFill>
                <a:srgbClr val="A6A6A6"/>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40785" y="4341950"/>
              <a:ext cx="334125" cy="70911"/>
            </a:xfrm>
            <a:prstGeom prst="line">
              <a:avLst/>
            </a:prstGeom>
            <a:ln w="38100" cmpd="sng">
              <a:solidFill>
                <a:schemeClr val="bg1">
                  <a:lumMod val="6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423831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5626100" y="1888404"/>
            <a:ext cx="3267844" cy="2492990"/>
          </a:xfrm>
          <a:prstGeom prst="rect">
            <a:avLst/>
          </a:prstGeom>
          <a:noFill/>
        </p:spPr>
        <p:txBody>
          <a:bodyPr wrap="square" rtlCol="0">
            <a:spAutoFit/>
          </a:bodyPr>
          <a:lstStyle/>
          <a:p>
            <a:r>
              <a:rPr lang="en-US" sz="1200" dirty="0" smtClean="0"/>
              <a:t>When a new initiative comes along and a new team is built to deliver it set the bar high with DevOps operational requirements and ways of working.</a:t>
            </a:r>
          </a:p>
          <a:p>
            <a:endParaRPr lang="en-US" sz="1200" dirty="0"/>
          </a:p>
          <a:p>
            <a:r>
              <a:rPr lang="en-US" sz="1200" dirty="0" smtClean="0"/>
              <a:t>Encompass:</a:t>
            </a:r>
          </a:p>
          <a:p>
            <a:endParaRPr lang="en-US" sz="1200" dirty="0"/>
          </a:p>
          <a:p>
            <a:pPr marL="171450" indent="-171450">
              <a:buFont typeface="Arial"/>
              <a:buChar char="•"/>
            </a:pPr>
            <a:r>
              <a:rPr lang="en-US" sz="1200" dirty="0" err="1" smtClean="0"/>
              <a:t>Behaviour</a:t>
            </a:r>
            <a:r>
              <a:rPr lang="en-US" sz="1200" dirty="0" smtClean="0"/>
              <a:t> Driven Development</a:t>
            </a:r>
          </a:p>
          <a:p>
            <a:pPr marL="171450" indent="-171450">
              <a:buFont typeface="Arial"/>
              <a:buChar char="•"/>
            </a:pPr>
            <a:r>
              <a:rPr lang="en-US" sz="1200" dirty="0" smtClean="0"/>
              <a:t>Continuous Integration</a:t>
            </a:r>
          </a:p>
          <a:p>
            <a:pPr marL="171450" indent="-171450">
              <a:buFont typeface="Arial"/>
              <a:buChar char="•"/>
            </a:pPr>
            <a:r>
              <a:rPr lang="en-US" sz="1200" dirty="0" smtClean="0"/>
              <a:t>Continuous Delivery</a:t>
            </a:r>
          </a:p>
          <a:p>
            <a:pPr marL="171450" indent="-171450">
              <a:buFont typeface="Arial"/>
              <a:buChar char="•"/>
            </a:pPr>
            <a:r>
              <a:rPr lang="en-US" sz="1200" dirty="0" smtClean="0"/>
              <a:t>Full automation</a:t>
            </a:r>
          </a:p>
          <a:p>
            <a:pPr marL="171450" indent="-171450">
              <a:buFont typeface="Arial"/>
              <a:buChar char="•"/>
            </a:pPr>
            <a:r>
              <a:rPr lang="en-US" sz="1200" dirty="0" smtClean="0"/>
              <a:t>Robust configuration management</a:t>
            </a:r>
          </a:p>
          <a:p>
            <a:endParaRPr lang="en-US" sz="1200" dirty="0"/>
          </a:p>
        </p:txBody>
      </p:sp>
      <p:sp>
        <p:nvSpPr>
          <p:cNvPr id="6" name="Rectangle 5"/>
          <p:cNvSpPr/>
          <p:nvPr/>
        </p:nvSpPr>
        <p:spPr>
          <a:xfrm>
            <a:off x="5832749" y="1186479"/>
            <a:ext cx="2612751" cy="646331"/>
          </a:xfrm>
          <a:prstGeom prst="rect">
            <a:avLst/>
          </a:prstGeom>
          <a:solidFill>
            <a:schemeClr val="accent1"/>
          </a:solidFill>
          <a:ln>
            <a:solidFill>
              <a:schemeClr val="bg1"/>
            </a:solidFill>
          </a:ln>
        </p:spPr>
        <p:txBody>
          <a:bodyPr wrap="square">
            <a:spAutoFit/>
          </a:bodyPr>
          <a:lstStyle/>
          <a:p>
            <a:pPr algn="ctr"/>
            <a:r>
              <a:rPr lang="en-US" dirty="0">
                <a:solidFill>
                  <a:schemeClr val="bg1"/>
                </a:solidFill>
              </a:rPr>
              <a:t>Set the bar high for new </a:t>
            </a:r>
            <a:r>
              <a:rPr lang="en-US" dirty="0" smtClean="0">
                <a:solidFill>
                  <a:schemeClr val="bg1"/>
                </a:solidFill>
              </a:rPr>
              <a:t>initiatives / </a:t>
            </a:r>
            <a:r>
              <a:rPr lang="en-US" dirty="0" err="1" smtClean="0">
                <a:solidFill>
                  <a:schemeClr val="bg1"/>
                </a:solidFill>
              </a:rPr>
              <a:t>programmes</a:t>
            </a:r>
            <a:endParaRPr lang="en-US" dirty="0">
              <a:solidFill>
                <a:schemeClr val="bg1"/>
              </a:solidFill>
            </a:endParaRPr>
          </a:p>
        </p:txBody>
      </p:sp>
      <p:sp>
        <p:nvSpPr>
          <p:cNvPr id="18" name="Subtitle 3"/>
          <p:cNvSpPr>
            <a:spLocks noGrp="1"/>
          </p:cNvSpPr>
          <p:nvPr>
            <p:ph type="subTitle" idx="1"/>
          </p:nvPr>
        </p:nvSpPr>
        <p:spPr/>
        <p:txBody>
          <a:bodyPr/>
          <a:lstStyle/>
          <a:p>
            <a:r>
              <a:rPr lang="en-US" smtClean="0"/>
              <a:t>Don’t create new ‘legacy’</a:t>
            </a:r>
            <a:endParaRPr lang="en-US" dirty="0"/>
          </a:p>
        </p:txBody>
      </p:sp>
      <p:grpSp>
        <p:nvGrpSpPr>
          <p:cNvPr id="20" name="Group 19"/>
          <p:cNvGrpSpPr/>
          <p:nvPr/>
        </p:nvGrpSpPr>
        <p:grpSpPr>
          <a:xfrm>
            <a:off x="4271731" y="1086606"/>
            <a:ext cx="466350" cy="474311"/>
            <a:chOff x="5970564" y="2577655"/>
            <a:chExt cx="592796" cy="602916"/>
          </a:xfrm>
        </p:grpSpPr>
        <p:sp>
          <p:nvSpPr>
            <p:cNvPr id="33" name="Oval 32"/>
            <p:cNvSpPr/>
            <p:nvPr/>
          </p:nvSpPr>
          <p:spPr>
            <a:xfrm>
              <a:off x="5970564" y="2577655"/>
              <a:ext cx="592796" cy="60291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16-Point Star 33"/>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5993216" y="2704608"/>
              <a:ext cx="569355" cy="312982"/>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grpSp>
      <p:sp>
        <p:nvSpPr>
          <p:cNvPr id="23" name="Oval 22"/>
          <p:cNvSpPr/>
          <p:nvPr/>
        </p:nvSpPr>
        <p:spPr>
          <a:xfrm>
            <a:off x="1644804" y="2779680"/>
            <a:ext cx="1308608" cy="133094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504779" y="2641635"/>
            <a:ext cx="933553" cy="94949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504779" y="1088699"/>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369904" y="1206670"/>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492302" y="2537318"/>
            <a:ext cx="1877602" cy="1800149"/>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616341" y="2588852"/>
            <a:ext cx="765051" cy="214423"/>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cxnSp>
        <p:nvCxnSpPr>
          <p:cNvPr id="36" name="Straight Arrow Connector 35"/>
          <p:cNvCxnSpPr/>
          <p:nvPr/>
        </p:nvCxnSpPr>
        <p:spPr>
          <a:xfrm flipH="1">
            <a:off x="4738081" y="1275725"/>
            <a:ext cx="508001" cy="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0145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78501" y="1275632"/>
            <a:ext cx="2590799"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Ensure your corporate project methodology encourages DevOps..</a:t>
            </a:r>
            <a:endParaRPr lang="en-US" dirty="0">
              <a:solidFill>
                <a:schemeClr val="bg1"/>
              </a:solidFill>
            </a:endParaRPr>
          </a:p>
        </p:txBody>
      </p:sp>
      <p:sp>
        <p:nvSpPr>
          <p:cNvPr id="20" name="TextBox 19"/>
          <p:cNvSpPr txBox="1"/>
          <p:nvPr/>
        </p:nvSpPr>
        <p:spPr>
          <a:xfrm>
            <a:off x="5778501" y="2380025"/>
            <a:ext cx="2590799" cy="64633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…else you’ll create legacy every time</a:t>
            </a:r>
          </a:p>
        </p:txBody>
      </p:sp>
      <p:sp>
        <p:nvSpPr>
          <p:cNvPr id="18" name="Subtitle 3"/>
          <p:cNvSpPr>
            <a:spLocks noGrp="1"/>
          </p:cNvSpPr>
          <p:nvPr>
            <p:ph type="subTitle" idx="1"/>
          </p:nvPr>
        </p:nvSpPr>
        <p:spPr/>
        <p:txBody>
          <a:bodyPr/>
          <a:lstStyle/>
          <a:p>
            <a:r>
              <a:rPr lang="en-US" smtClean="0"/>
              <a:t>Don’t create new ‘legacy’</a:t>
            </a:r>
            <a:endParaRPr lang="en-US" dirty="0"/>
          </a:p>
        </p:txBody>
      </p:sp>
      <p:sp>
        <p:nvSpPr>
          <p:cNvPr id="24" name="Oval 23"/>
          <p:cNvSpPr/>
          <p:nvPr/>
        </p:nvSpPr>
        <p:spPr>
          <a:xfrm>
            <a:off x="1644804" y="2779680"/>
            <a:ext cx="1308608" cy="1330946"/>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504779" y="2641635"/>
            <a:ext cx="933553" cy="94949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504779" y="1088699"/>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369904" y="1206670"/>
            <a:ext cx="273082" cy="2777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492302" y="2537318"/>
            <a:ext cx="1877602" cy="1800149"/>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616341" y="2588852"/>
            <a:ext cx="765051" cy="214423"/>
          </a:xfrm>
          <a:prstGeom prst="rect">
            <a:avLst/>
          </a:prstGeom>
          <a:noFill/>
        </p:spPr>
        <p:txBody>
          <a:bodyPr wrap="none" rtlCol="0">
            <a:spAutoFit/>
          </a:bodyPr>
          <a:lstStyle/>
          <a:p>
            <a:r>
              <a:rPr lang="en-US" sz="1200" i="1" dirty="0" smtClean="0">
                <a:solidFill>
                  <a:schemeClr val="bg1"/>
                </a:solidFill>
              </a:rPr>
              <a:t>Legacy Zone</a:t>
            </a:r>
            <a:endParaRPr lang="en-US" sz="1200" i="1" dirty="0">
              <a:solidFill>
                <a:schemeClr val="bg1"/>
              </a:solidFill>
            </a:endParaRPr>
          </a:p>
        </p:txBody>
      </p:sp>
      <p:grpSp>
        <p:nvGrpSpPr>
          <p:cNvPr id="19" name="Group 18"/>
          <p:cNvGrpSpPr/>
          <p:nvPr/>
        </p:nvGrpSpPr>
        <p:grpSpPr>
          <a:xfrm>
            <a:off x="2148217" y="3220206"/>
            <a:ext cx="466350" cy="474311"/>
            <a:chOff x="5970564" y="2577655"/>
            <a:chExt cx="592796" cy="602916"/>
          </a:xfrm>
        </p:grpSpPr>
        <p:sp>
          <p:nvSpPr>
            <p:cNvPr id="21" name="Oval 20"/>
            <p:cNvSpPr/>
            <p:nvPr/>
          </p:nvSpPr>
          <p:spPr>
            <a:xfrm>
              <a:off x="5970564" y="2577655"/>
              <a:ext cx="592796" cy="60291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16-Point Star 21"/>
            <p:cNvSpPr/>
            <p:nvPr/>
          </p:nvSpPr>
          <p:spPr>
            <a:xfrm>
              <a:off x="5972662" y="2611205"/>
              <a:ext cx="588488" cy="538886"/>
            </a:xfrm>
            <a:prstGeom prst="star1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993216" y="2704608"/>
              <a:ext cx="569355" cy="312982"/>
            </a:xfrm>
            <a:prstGeom prst="rect">
              <a:avLst/>
            </a:prstGeom>
            <a:noFill/>
          </p:spPr>
          <p:txBody>
            <a:bodyPr wrap="none" rtlCol="0">
              <a:spAutoFit/>
            </a:bodyPr>
            <a:lstStyle/>
            <a:p>
              <a:r>
                <a:rPr lang="en-US" sz="1000" b="1" dirty="0" smtClean="0">
                  <a:solidFill>
                    <a:srgbClr val="FF0000"/>
                  </a:solidFill>
                </a:rPr>
                <a:t>NEW</a:t>
              </a:r>
              <a:endParaRPr lang="en-US" sz="1000" b="1" dirty="0">
                <a:solidFill>
                  <a:srgbClr val="FF0000"/>
                </a:solidFill>
              </a:endParaRPr>
            </a:p>
          </p:txBody>
        </p:sp>
      </p:grpSp>
      <p:sp>
        <p:nvSpPr>
          <p:cNvPr id="35" name="Oval 34"/>
          <p:cNvSpPr/>
          <p:nvPr/>
        </p:nvSpPr>
        <p:spPr>
          <a:xfrm>
            <a:off x="4507574" y="1202418"/>
            <a:ext cx="119308" cy="121344"/>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778501" y="3237656"/>
            <a:ext cx="2590799" cy="64633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How do you measure success of </a:t>
            </a:r>
            <a:r>
              <a:rPr lang="en-US" i="1" dirty="0" smtClean="0"/>
              <a:t>your</a:t>
            </a:r>
            <a:r>
              <a:rPr lang="en-US" dirty="0" smtClean="0"/>
              <a:t> projects?</a:t>
            </a:r>
            <a:endParaRPr lang="en-US" dirty="0"/>
          </a:p>
        </p:txBody>
      </p:sp>
      <p:sp>
        <p:nvSpPr>
          <p:cNvPr id="28" name="Left Arrow 27"/>
          <p:cNvSpPr/>
          <p:nvPr/>
        </p:nvSpPr>
        <p:spPr>
          <a:xfrm>
            <a:off x="3505200" y="2819400"/>
            <a:ext cx="2184400" cy="1651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78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914" y="580602"/>
            <a:ext cx="9164986" cy="4562898"/>
          </a:xfrm>
        </p:spPr>
        <p:txBody>
          <a:bodyPr>
            <a:normAutofit fontScale="70000" lnSpcReduction="20000"/>
          </a:bodyPr>
          <a:lstStyle/>
          <a:p>
            <a:pPr>
              <a:lnSpc>
                <a:spcPct val="120000"/>
              </a:lnSpc>
            </a:pPr>
            <a:r>
              <a:rPr lang="en-US" sz="3300" b="1" dirty="0" smtClean="0">
                <a:solidFill>
                  <a:srgbClr val="61CC00"/>
                </a:solidFill>
                <a:latin typeface="+mn-lt"/>
              </a:rPr>
              <a:t>&lt;&lt; Make </a:t>
            </a:r>
            <a:r>
              <a:rPr lang="en-US" sz="3300" b="1" dirty="0">
                <a:solidFill>
                  <a:srgbClr val="61CC00"/>
                </a:solidFill>
                <a:latin typeface="+mn-lt"/>
              </a:rPr>
              <a:t>e</a:t>
            </a:r>
            <a:r>
              <a:rPr lang="en-US" sz="3300" b="1" dirty="0" smtClean="0">
                <a:solidFill>
                  <a:srgbClr val="61CC00"/>
                </a:solidFill>
                <a:latin typeface="+mn-lt"/>
              </a:rPr>
              <a:t>nd</a:t>
            </a:r>
            <a:r>
              <a:rPr lang="en-US" sz="3300" b="1" dirty="0">
                <a:solidFill>
                  <a:srgbClr val="61CC00"/>
                </a:solidFill>
                <a:latin typeface="+mn-lt"/>
              </a:rPr>
              <a:t>-to-end process a </a:t>
            </a:r>
            <a:r>
              <a:rPr lang="en-US" sz="3300" b="1" dirty="0" smtClean="0">
                <a:solidFill>
                  <a:srgbClr val="61CC00"/>
                </a:solidFill>
                <a:latin typeface="+mn-lt"/>
              </a:rPr>
              <a:t>deliverable &gt;&gt;: </a:t>
            </a:r>
            <a:r>
              <a:rPr lang="en-US" dirty="0" smtClean="0"/>
              <a:t>You need to find a way to ensure that the full end to end process of delivering software is part of the project. If it is not the teams will lose focus and potentially slip into traditional ways of working that are more familiar.</a:t>
            </a:r>
          </a:p>
          <a:p>
            <a:pPr>
              <a:lnSpc>
                <a:spcPct val="120000"/>
              </a:lnSpc>
            </a:pPr>
            <a:r>
              <a:rPr lang="en-US" sz="3300" b="1" dirty="0" smtClean="0">
                <a:latin typeface="+mn-lt"/>
              </a:rPr>
              <a:t>Product Teams</a:t>
            </a:r>
            <a:r>
              <a:rPr lang="en-US" sz="3300" b="1" dirty="0" smtClean="0">
                <a:solidFill>
                  <a:schemeClr val="tx1"/>
                </a:solidFill>
                <a:latin typeface="+mn-lt"/>
              </a:rPr>
              <a:t> </a:t>
            </a:r>
            <a:r>
              <a:rPr lang="en-US" sz="3300" b="1" dirty="0" err="1" smtClean="0">
                <a:solidFill>
                  <a:schemeClr val="tx1"/>
                </a:solidFill>
                <a:latin typeface="+mn-lt"/>
              </a:rPr>
              <a:t>vs</a:t>
            </a:r>
            <a:r>
              <a:rPr lang="en-US" sz="3300" b="1" dirty="0" smtClean="0">
                <a:solidFill>
                  <a:schemeClr val="tx1"/>
                </a:solidFill>
                <a:latin typeface="+mn-lt"/>
              </a:rPr>
              <a:t> </a:t>
            </a:r>
            <a:r>
              <a:rPr lang="en-US" sz="3300" b="1" dirty="0" smtClean="0">
                <a:latin typeface="+mn-lt"/>
              </a:rPr>
              <a:t>Project Teams: </a:t>
            </a:r>
            <a:r>
              <a:rPr lang="en-US" dirty="0" smtClean="0"/>
              <a:t>Product teams are far more likely to want the end-to-end process to be fast, for the software to have low levels of technical debt and be easily supportable.</a:t>
            </a:r>
          </a:p>
          <a:p>
            <a:pPr>
              <a:lnSpc>
                <a:spcPct val="120000"/>
              </a:lnSpc>
            </a:pPr>
            <a:r>
              <a:rPr lang="en-US" sz="3300" b="1" dirty="0">
                <a:latin typeface="+mn-lt"/>
              </a:rPr>
              <a:t>Legacy ≠ old: </a:t>
            </a:r>
            <a:r>
              <a:rPr lang="en-US" dirty="0" smtClean="0"/>
              <a:t>Many teams, and perhaps the majority in an Enterprise (even those using agile methods) are set up to deliver legacy. It might be functionally rich and value creating legacy, but it will be difficult to move into continuous delivery.</a:t>
            </a:r>
          </a:p>
          <a:p>
            <a:pPr>
              <a:lnSpc>
                <a:spcPct val="120000"/>
              </a:lnSpc>
            </a:pPr>
            <a:r>
              <a:rPr lang="en-US" sz="3300" b="1" dirty="0" smtClean="0">
                <a:latin typeface="+mn-lt"/>
              </a:rPr>
              <a:t>Coaching and Mentors: </a:t>
            </a:r>
            <a:r>
              <a:rPr lang="en-US" dirty="0" smtClean="0"/>
              <a:t>It is crucial that help is on hand to show the teams what good looks like and to keep them on track both from a team point of view and technology</a:t>
            </a:r>
          </a:p>
        </p:txBody>
      </p:sp>
      <p:sp>
        <p:nvSpPr>
          <p:cNvPr id="4" name="Subtitle 3"/>
          <p:cNvSpPr>
            <a:spLocks noGrp="1"/>
          </p:cNvSpPr>
          <p:nvPr>
            <p:ph type="subTitle" idx="12"/>
          </p:nvPr>
        </p:nvSpPr>
        <p:spPr/>
        <p:txBody>
          <a:bodyPr/>
          <a:lstStyle/>
          <a:p>
            <a:r>
              <a:rPr lang="en-US" dirty="0" smtClean="0"/>
              <a:t>Don’t create new ‘legacy’</a:t>
            </a:r>
            <a:endParaRPr lang="en-US" dirty="0"/>
          </a:p>
        </p:txBody>
      </p:sp>
    </p:spTree>
    <p:extLst>
      <p:ext uri="{BB962C8B-B14F-4D97-AF65-F5344CB8AC3E}">
        <p14:creationId xmlns:p14="http://schemas.microsoft.com/office/powerpoint/2010/main" val="9549678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DEVOPS IS NOT JUST AN IT PROBLEM</a:t>
            </a:r>
            <a:endParaRPr lang="en-US" dirty="0"/>
          </a:p>
        </p:txBody>
      </p:sp>
      <p:sp>
        <p:nvSpPr>
          <p:cNvPr id="6" name="Text Placeholder 5"/>
          <p:cNvSpPr>
            <a:spLocks noGrp="1"/>
          </p:cNvSpPr>
          <p:nvPr>
            <p:ph type="body" idx="1"/>
          </p:nvPr>
        </p:nvSpPr>
        <p:spPr/>
        <p:txBody>
          <a:bodyPr/>
          <a:lstStyle/>
          <a:p>
            <a:r>
              <a:rPr lang="en-US" smtClean="0"/>
              <a:t>TIP #5</a:t>
            </a:r>
            <a:endParaRPr lang="en-US" dirty="0" smtClean="0"/>
          </a:p>
        </p:txBody>
      </p:sp>
      <p:pic>
        <p:nvPicPr>
          <p:cNvPr id="2" name="Picture 1"/>
          <p:cNvPicPr>
            <a:picLocks noChangeAspect="1"/>
          </p:cNvPicPr>
          <p:nvPr/>
        </p:nvPicPr>
        <p:blipFill>
          <a:blip r:embed="rId2"/>
          <a:stretch>
            <a:fillRect/>
          </a:stretch>
        </p:blipFill>
        <p:spPr>
          <a:xfrm>
            <a:off x="5219700" y="838200"/>
            <a:ext cx="2794000" cy="2095500"/>
          </a:xfrm>
          <a:prstGeom prst="rect">
            <a:avLst/>
          </a:prstGeom>
        </p:spPr>
      </p:pic>
    </p:spTree>
    <p:extLst>
      <p:ext uri="{BB962C8B-B14F-4D97-AF65-F5344CB8AC3E}">
        <p14:creationId xmlns:p14="http://schemas.microsoft.com/office/powerpoint/2010/main" val="4305370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31800" y="584200"/>
            <a:ext cx="8509000" cy="4559300"/>
          </a:xfrm>
          <a:noFill/>
        </p:spPr>
        <p:txBody>
          <a:bodyPr>
            <a:normAutofit fontScale="92500" lnSpcReduction="20000"/>
          </a:bodyPr>
          <a:lstStyle/>
          <a:p>
            <a:pPr>
              <a:lnSpc>
                <a:spcPct val="120000"/>
              </a:lnSpc>
            </a:pPr>
            <a:r>
              <a:rPr lang="en-US" sz="2800" b="1" dirty="0" smtClean="0">
                <a:latin typeface="+mn-lt"/>
              </a:rPr>
              <a:t>Project Methodology. </a:t>
            </a:r>
            <a:r>
              <a:rPr lang="en-US" sz="2200" dirty="0" smtClean="0"/>
              <a:t>A gated Waterfall based project methodology will lead to a focus on dates not necessarily value creation and customer satisfaction.</a:t>
            </a:r>
            <a:endParaRPr lang="en-US" sz="2200" dirty="0" smtClean="0"/>
          </a:p>
          <a:p>
            <a:pPr>
              <a:lnSpc>
                <a:spcPct val="120000"/>
              </a:lnSpc>
            </a:pPr>
            <a:r>
              <a:rPr lang="en-US" sz="2800" b="1" dirty="0">
                <a:latin typeface="+mn-lt"/>
              </a:rPr>
              <a:t>HR, recruitment and rewards </a:t>
            </a:r>
            <a:r>
              <a:rPr lang="en-US" dirty="0" smtClean="0"/>
              <a:t>-</a:t>
            </a:r>
            <a:r>
              <a:rPr lang="en-US" sz="2200" dirty="0" smtClean="0"/>
              <a:t> in the same way that Agile was disruptive, DevOps is even more so as it affects the wider team and end-to-end processes. Often </a:t>
            </a:r>
            <a:r>
              <a:rPr lang="en-US" sz="2200" dirty="0" err="1" smtClean="0"/>
              <a:t>organisational</a:t>
            </a:r>
            <a:r>
              <a:rPr lang="en-US" sz="2200" dirty="0" smtClean="0"/>
              <a:t> </a:t>
            </a:r>
            <a:r>
              <a:rPr lang="en-US" sz="2200" dirty="0" smtClean="0"/>
              <a:t>structures at a high level, and the bonus and rewards received encourage silo thinking.</a:t>
            </a:r>
          </a:p>
          <a:p>
            <a:pPr>
              <a:lnSpc>
                <a:spcPct val="120000"/>
              </a:lnSpc>
            </a:pPr>
            <a:r>
              <a:rPr lang="en-US" sz="2800" b="1" dirty="0">
                <a:latin typeface="+mn-lt"/>
              </a:rPr>
              <a:t>Finance &amp; Procurement </a:t>
            </a:r>
            <a:r>
              <a:rPr lang="en-US" sz="2200" dirty="0" smtClean="0"/>
              <a:t>– funding allocation and total cost of ownership. A better built app today is worth the investment but may not get funding. Tool purchases can stall waiting on </a:t>
            </a:r>
            <a:r>
              <a:rPr lang="en-US" sz="2200" dirty="0" smtClean="0"/>
              <a:t>the procurement process.</a:t>
            </a:r>
            <a:endParaRPr lang="en-US" sz="2200" dirty="0" smtClean="0"/>
          </a:p>
          <a:p>
            <a:endParaRPr lang="en-US" dirty="0"/>
          </a:p>
        </p:txBody>
      </p:sp>
      <p:sp>
        <p:nvSpPr>
          <p:cNvPr id="3" name="Subtitle 2"/>
          <p:cNvSpPr>
            <a:spLocks noGrp="1"/>
          </p:cNvSpPr>
          <p:nvPr>
            <p:ph type="subTitle" idx="12"/>
          </p:nvPr>
        </p:nvSpPr>
        <p:spPr/>
        <p:txBody>
          <a:bodyPr/>
          <a:lstStyle/>
          <a:p>
            <a:r>
              <a:rPr lang="en-US" dirty="0" err="1" smtClean="0"/>
              <a:t>DevOps</a:t>
            </a:r>
            <a:r>
              <a:rPr lang="en-US" dirty="0" smtClean="0"/>
              <a:t> is not just an IT problem</a:t>
            </a:r>
            <a:endParaRPr lang="en-US" dirty="0"/>
          </a:p>
        </p:txBody>
      </p:sp>
    </p:spTree>
    <p:extLst>
      <p:ext uri="{BB962C8B-B14F-4D97-AF65-F5344CB8AC3E}">
        <p14:creationId xmlns:p14="http://schemas.microsoft.com/office/powerpoint/2010/main" val="21467959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5832749" y="1299397"/>
            <a:ext cx="2587351" cy="1200329"/>
          </a:xfrm>
          <a:prstGeom prst="rect">
            <a:avLst/>
          </a:prstGeom>
          <a:solidFill>
            <a:schemeClr val="accent1"/>
          </a:solidFill>
          <a:ln>
            <a:solidFill>
              <a:schemeClr val="bg1"/>
            </a:solidFill>
          </a:ln>
        </p:spPr>
        <p:txBody>
          <a:bodyPr wrap="square">
            <a:spAutoFit/>
          </a:bodyPr>
          <a:lstStyle/>
          <a:p>
            <a:pPr algn="ctr"/>
            <a:r>
              <a:rPr lang="en-GB" dirty="0" smtClean="0">
                <a:solidFill>
                  <a:schemeClr val="bg1"/>
                </a:solidFill>
              </a:rPr>
              <a:t>Enterprise equilibrium tends to push</a:t>
            </a:r>
            <a:r>
              <a:rPr lang="en-US" dirty="0" smtClean="0">
                <a:solidFill>
                  <a:schemeClr val="bg1"/>
                </a:solidFill>
              </a:rPr>
              <a:t> your </a:t>
            </a:r>
            <a:r>
              <a:rPr lang="en-US" dirty="0" err="1" smtClean="0">
                <a:solidFill>
                  <a:schemeClr val="bg1"/>
                </a:solidFill>
              </a:rPr>
              <a:t>DevOps</a:t>
            </a:r>
            <a:r>
              <a:rPr lang="en-US" dirty="0" smtClean="0">
                <a:solidFill>
                  <a:schemeClr val="bg1"/>
                </a:solidFill>
              </a:rPr>
              <a:t> adoption backwards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DevOps is not just an IT Problem</a:t>
            </a:r>
            <a:endParaRPr lang="en-US" dirty="0"/>
          </a:p>
        </p:txBody>
      </p:sp>
      <p:sp>
        <p:nvSpPr>
          <p:cNvPr id="2" name="Rectangle 1"/>
          <p:cNvSpPr/>
          <p:nvPr/>
        </p:nvSpPr>
        <p:spPr>
          <a:xfrm>
            <a:off x="5832749" y="2697324"/>
            <a:ext cx="2587351" cy="1200329"/>
          </a:xfrm>
          <a:prstGeom prst="rect">
            <a:avLst/>
          </a:prstGeom>
          <a:solidFill>
            <a:schemeClr val="accent1"/>
          </a:solidFill>
          <a:ln>
            <a:solidFill>
              <a:schemeClr val="bg1"/>
            </a:solidFill>
          </a:ln>
        </p:spPr>
        <p:txBody>
          <a:bodyPr wrap="square">
            <a:spAutoFit/>
          </a:bodyPr>
          <a:lstStyle/>
          <a:p>
            <a:pPr algn="ctr"/>
            <a:r>
              <a:rPr lang="en-US" dirty="0">
                <a:solidFill>
                  <a:schemeClr val="bg1"/>
                </a:solidFill>
              </a:rPr>
              <a:t>Make the wrong choice and the forces may be working against your goal of faster delivery.</a:t>
            </a:r>
          </a:p>
        </p:txBody>
      </p:sp>
      <p:grpSp>
        <p:nvGrpSpPr>
          <p:cNvPr id="8" name="Group 7"/>
          <p:cNvGrpSpPr/>
          <p:nvPr/>
        </p:nvGrpSpPr>
        <p:grpSpPr>
          <a:xfrm>
            <a:off x="2923861" y="3651973"/>
            <a:ext cx="2329949" cy="492443"/>
            <a:chOff x="2923861" y="3651973"/>
            <a:chExt cx="2329949" cy="492443"/>
          </a:xfrm>
        </p:grpSpPr>
        <p:sp>
          <p:nvSpPr>
            <p:cNvPr id="20" name="Right Arrow 19"/>
            <p:cNvSpPr/>
            <p:nvPr/>
          </p:nvSpPr>
          <p:spPr>
            <a:xfrm rot="10800000">
              <a:off x="2923861" y="3790473"/>
              <a:ext cx="522562" cy="259317"/>
            </a:xfrm>
            <a:prstGeom prst="rightArrow">
              <a:avLst>
                <a:gd name="adj1" fmla="val 50000"/>
                <a:gd name="adj2" fmla="val 769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46423" y="3651973"/>
              <a:ext cx="1807387" cy="492443"/>
            </a:xfrm>
            <a:prstGeom prst="rect">
              <a:avLst/>
            </a:prstGeom>
            <a:solidFill>
              <a:schemeClr val="bg1">
                <a:lumMod val="85000"/>
                <a:alpha val="93000"/>
              </a:schemeClr>
            </a:solidFill>
            <a:effectLst>
              <a:outerShdw blurRad="50800" dist="38100" dir="2700000" algn="tl" rotWithShape="0">
                <a:srgbClr val="000000">
                  <a:alpha val="43000"/>
                </a:srgbClr>
              </a:outerShdw>
            </a:effectLst>
          </p:spPr>
          <p:txBody>
            <a:bodyPr wrap="square" rtlCol="0">
              <a:spAutoFit/>
            </a:bodyPr>
            <a:lstStyle>
              <a:defPPr>
                <a:defRPr lang="en-US"/>
              </a:defPPr>
              <a:lvl1pPr>
                <a:defRPr b="1"/>
              </a:lvl1pPr>
            </a:lstStyle>
            <a:p>
              <a:pPr algn="ctr"/>
              <a:r>
                <a:rPr lang="en-US" sz="1300" dirty="0" smtClean="0"/>
                <a:t>Wrong technology choice</a:t>
              </a:r>
            </a:p>
          </p:txBody>
        </p:sp>
      </p:grpSp>
      <p:grpSp>
        <p:nvGrpSpPr>
          <p:cNvPr id="4" name="Group 3"/>
          <p:cNvGrpSpPr/>
          <p:nvPr/>
        </p:nvGrpSpPr>
        <p:grpSpPr>
          <a:xfrm>
            <a:off x="1664652" y="1974199"/>
            <a:ext cx="856011" cy="1677774"/>
            <a:chOff x="1664652" y="1974199"/>
            <a:chExt cx="856011" cy="1677774"/>
          </a:xfrm>
        </p:grpSpPr>
        <p:sp>
          <p:nvSpPr>
            <p:cNvPr id="19" name="Right Arrow 18"/>
            <p:cNvSpPr/>
            <p:nvPr/>
          </p:nvSpPr>
          <p:spPr>
            <a:xfrm rot="5400000">
              <a:off x="1632517" y="3075271"/>
              <a:ext cx="894087" cy="259317"/>
            </a:xfrm>
            <a:prstGeom prst="rightArrow">
              <a:avLst>
                <a:gd name="adj1" fmla="val 50000"/>
                <a:gd name="adj2" fmla="val 769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664652" y="1974199"/>
              <a:ext cx="856011" cy="692497"/>
            </a:xfrm>
            <a:prstGeom prst="rect">
              <a:avLst/>
            </a:prstGeom>
            <a:solidFill>
              <a:schemeClr val="bg1">
                <a:lumMod val="85000"/>
                <a:alpha val="93000"/>
              </a:schemeClr>
            </a:solidFill>
            <a:effectLst>
              <a:outerShdw blurRad="50800" dist="38100" dir="2700000" algn="tl" rotWithShape="0">
                <a:srgbClr val="000000">
                  <a:alpha val="43000"/>
                </a:srgbClr>
              </a:outerShdw>
            </a:effectLst>
          </p:spPr>
          <p:txBody>
            <a:bodyPr wrap="square" rtlCol="0">
              <a:spAutoFit/>
            </a:bodyPr>
            <a:lstStyle>
              <a:defPPr>
                <a:defRPr lang="en-US"/>
              </a:defPPr>
              <a:lvl1pPr>
                <a:defRPr b="1"/>
              </a:lvl1pPr>
            </a:lstStyle>
            <a:p>
              <a:pPr algn="ctr"/>
              <a:r>
                <a:rPr lang="en-US" sz="1300" dirty="0" smtClean="0"/>
                <a:t>Wrong hiring policy</a:t>
              </a:r>
            </a:p>
          </p:txBody>
        </p:sp>
      </p:grpSp>
      <p:grpSp>
        <p:nvGrpSpPr>
          <p:cNvPr id="7" name="Group 6"/>
          <p:cNvGrpSpPr/>
          <p:nvPr/>
        </p:nvGrpSpPr>
        <p:grpSpPr>
          <a:xfrm>
            <a:off x="2596922" y="2554767"/>
            <a:ext cx="2831679" cy="1062112"/>
            <a:chOff x="2596922" y="2554767"/>
            <a:chExt cx="2831679" cy="1062112"/>
          </a:xfrm>
        </p:grpSpPr>
        <p:sp>
          <p:nvSpPr>
            <p:cNvPr id="23" name="Right Arrow 22"/>
            <p:cNvSpPr/>
            <p:nvPr/>
          </p:nvSpPr>
          <p:spPr>
            <a:xfrm rot="9058937">
              <a:off x="2596922" y="3357562"/>
              <a:ext cx="1497962" cy="259317"/>
            </a:xfrm>
            <a:prstGeom prst="rightArrow">
              <a:avLst>
                <a:gd name="adj1" fmla="val 50000"/>
                <a:gd name="adj2" fmla="val 769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700489" y="2554767"/>
              <a:ext cx="1728112" cy="492443"/>
            </a:xfrm>
            <a:prstGeom prst="rect">
              <a:avLst/>
            </a:prstGeom>
            <a:solidFill>
              <a:schemeClr val="bg1">
                <a:lumMod val="85000"/>
                <a:alpha val="93000"/>
              </a:schemeClr>
            </a:solidFill>
            <a:effectLst>
              <a:outerShdw blurRad="50800" dist="38100" dir="2700000" algn="tl" rotWithShape="0">
                <a:srgbClr val="000000">
                  <a:alpha val="43000"/>
                </a:srgbClr>
              </a:outerShdw>
            </a:effectLst>
          </p:spPr>
          <p:txBody>
            <a:bodyPr wrap="square" rtlCol="0">
              <a:spAutoFit/>
            </a:bodyPr>
            <a:lstStyle>
              <a:defPPr>
                <a:defRPr lang="en-US"/>
              </a:defPPr>
              <a:lvl1pPr>
                <a:defRPr b="1"/>
              </a:lvl1pPr>
            </a:lstStyle>
            <a:p>
              <a:pPr algn="ctr"/>
              <a:r>
                <a:rPr lang="en-US" sz="1300" dirty="0" smtClean="0"/>
                <a:t>Wrong contractual &amp; </a:t>
              </a:r>
              <a:r>
                <a:rPr lang="en-US" sz="1300" dirty="0" smtClean="0"/>
                <a:t>financial </a:t>
              </a:r>
              <a:r>
                <a:rPr lang="en-US" sz="1300" dirty="0" smtClean="0"/>
                <a:t>frameworks</a:t>
              </a:r>
            </a:p>
          </p:txBody>
        </p:sp>
      </p:grpSp>
      <p:grpSp>
        <p:nvGrpSpPr>
          <p:cNvPr id="9" name="Group 8"/>
          <p:cNvGrpSpPr/>
          <p:nvPr/>
        </p:nvGrpSpPr>
        <p:grpSpPr>
          <a:xfrm>
            <a:off x="3016621" y="1685910"/>
            <a:ext cx="1839847" cy="2285490"/>
            <a:chOff x="3016621" y="1685910"/>
            <a:chExt cx="1839847" cy="2285490"/>
          </a:xfrm>
        </p:grpSpPr>
        <p:sp>
          <p:nvSpPr>
            <p:cNvPr id="25" name="Right Arrow 24"/>
            <p:cNvSpPr/>
            <p:nvPr/>
          </p:nvSpPr>
          <p:spPr>
            <a:xfrm rot="7745513">
              <a:off x="2145591" y="2841053"/>
              <a:ext cx="2001377" cy="259317"/>
            </a:xfrm>
            <a:prstGeom prst="rightArrow">
              <a:avLst>
                <a:gd name="adj1" fmla="val 50000"/>
                <a:gd name="adj2" fmla="val 769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495475" y="1685910"/>
              <a:ext cx="1360993" cy="492443"/>
            </a:xfrm>
            <a:prstGeom prst="rect">
              <a:avLst/>
            </a:prstGeom>
            <a:solidFill>
              <a:schemeClr val="bg1">
                <a:lumMod val="85000"/>
                <a:alpha val="93000"/>
              </a:schemeClr>
            </a:solidFill>
            <a:effectLst>
              <a:outerShdw blurRad="50800" dist="38100" dir="2700000" algn="tl" rotWithShape="0">
                <a:srgbClr val="000000">
                  <a:alpha val="43000"/>
                </a:srgbClr>
              </a:outerShdw>
            </a:effectLst>
          </p:spPr>
          <p:txBody>
            <a:bodyPr wrap="square" rtlCol="0">
              <a:spAutoFit/>
            </a:bodyPr>
            <a:lstStyle>
              <a:defPPr>
                <a:defRPr lang="en-US"/>
              </a:defPPr>
              <a:lvl1pPr>
                <a:defRPr b="1"/>
              </a:lvl1pPr>
            </a:lstStyle>
            <a:p>
              <a:pPr algn="ctr"/>
              <a:r>
                <a:rPr lang="en-US" sz="1300" dirty="0" smtClean="0"/>
                <a:t>Wrong 3</a:t>
              </a:r>
              <a:r>
                <a:rPr lang="en-US" sz="1300" baseline="30000" dirty="0" smtClean="0"/>
                <a:t>rd</a:t>
              </a:r>
              <a:r>
                <a:rPr lang="en-US" sz="1300" dirty="0" smtClean="0"/>
                <a:t> Party Suppliers</a:t>
              </a:r>
            </a:p>
          </p:txBody>
        </p:sp>
      </p:grpSp>
      <p:grpSp>
        <p:nvGrpSpPr>
          <p:cNvPr id="5" name="Group 4"/>
          <p:cNvGrpSpPr/>
          <p:nvPr/>
        </p:nvGrpSpPr>
        <p:grpSpPr>
          <a:xfrm>
            <a:off x="2245226" y="1103198"/>
            <a:ext cx="1165193" cy="2637373"/>
            <a:chOff x="2245226" y="1103198"/>
            <a:chExt cx="1165193" cy="2637373"/>
          </a:xfrm>
        </p:grpSpPr>
        <p:sp>
          <p:nvSpPr>
            <p:cNvPr id="27" name="Right Arrow 26"/>
            <p:cNvSpPr/>
            <p:nvPr/>
          </p:nvSpPr>
          <p:spPr>
            <a:xfrm rot="6503704">
              <a:off x="1632397" y="2610224"/>
              <a:ext cx="2001377" cy="259317"/>
            </a:xfrm>
            <a:prstGeom prst="rightArrow">
              <a:avLst>
                <a:gd name="adj1" fmla="val 50000"/>
                <a:gd name="adj2" fmla="val 7699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245226" y="1103198"/>
              <a:ext cx="1165193" cy="692497"/>
            </a:xfrm>
            <a:prstGeom prst="rect">
              <a:avLst/>
            </a:prstGeom>
            <a:solidFill>
              <a:schemeClr val="bg1">
                <a:lumMod val="85000"/>
                <a:alpha val="93000"/>
              </a:schemeClr>
            </a:solidFill>
            <a:effectLst>
              <a:outerShdw blurRad="50800" dist="38100" dir="2700000" algn="tl" rotWithShape="0">
                <a:srgbClr val="000000">
                  <a:alpha val="43000"/>
                </a:srgbClr>
              </a:outerShdw>
            </a:effectLst>
          </p:spPr>
          <p:txBody>
            <a:bodyPr wrap="square" rtlCol="0">
              <a:spAutoFit/>
            </a:bodyPr>
            <a:lstStyle>
              <a:defPPr>
                <a:defRPr lang="en-US"/>
              </a:defPPr>
              <a:lvl1pPr>
                <a:defRPr b="1"/>
              </a:lvl1pPr>
            </a:lstStyle>
            <a:p>
              <a:pPr algn="ctr"/>
              <a:r>
                <a:rPr lang="en-US" sz="1300" dirty="0" smtClean="0"/>
                <a:t>Wrong team </a:t>
              </a:r>
              <a:r>
                <a:rPr lang="en-US" sz="1300" dirty="0" smtClean="0"/>
                <a:t>objectives &amp; rewards</a:t>
              </a:r>
              <a:endParaRPr lang="en-US" sz="1300" dirty="0" smtClean="0"/>
            </a:p>
          </p:txBody>
        </p:sp>
      </p:grpSp>
    </p:spTree>
    <p:extLst>
      <p:ext uri="{BB962C8B-B14F-4D97-AF65-F5344CB8AC3E}">
        <p14:creationId xmlns:p14="http://schemas.microsoft.com/office/powerpoint/2010/main" val="468687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You are unique. Think for yourself</a:t>
            </a:r>
            <a:endParaRPr lang="en-US" dirty="0"/>
          </a:p>
        </p:txBody>
      </p:sp>
      <p:sp>
        <p:nvSpPr>
          <p:cNvPr id="6" name="Text Placeholder 5"/>
          <p:cNvSpPr>
            <a:spLocks noGrp="1"/>
          </p:cNvSpPr>
          <p:nvPr>
            <p:ph type="body" idx="1"/>
          </p:nvPr>
        </p:nvSpPr>
        <p:spPr/>
        <p:txBody>
          <a:bodyPr/>
          <a:lstStyle/>
          <a:p>
            <a:r>
              <a:rPr lang="en-US" smtClean="0"/>
              <a:t>TIP #6</a:t>
            </a:r>
            <a:endParaRPr lang="en-US" dirty="0" smtClean="0"/>
          </a:p>
        </p:txBody>
      </p:sp>
      <p:pic>
        <p:nvPicPr>
          <p:cNvPr id="2" name="Picture 1"/>
          <p:cNvPicPr>
            <a:picLocks noChangeAspect="1"/>
          </p:cNvPicPr>
          <p:nvPr/>
        </p:nvPicPr>
        <p:blipFill>
          <a:blip r:embed="rId2"/>
          <a:stretch>
            <a:fillRect/>
          </a:stretch>
        </p:blipFill>
        <p:spPr>
          <a:xfrm>
            <a:off x="5435600" y="812800"/>
            <a:ext cx="2794000" cy="2095500"/>
          </a:xfrm>
          <a:prstGeom prst="rect">
            <a:avLst/>
          </a:prstGeom>
        </p:spPr>
      </p:pic>
    </p:spTree>
    <p:extLst>
      <p:ext uri="{BB962C8B-B14F-4D97-AF65-F5344CB8AC3E}">
        <p14:creationId xmlns:p14="http://schemas.microsoft.com/office/powerpoint/2010/main" val="40075340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6240" y="1944087"/>
            <a:ext cx="8398854" cy="2918277"/>
          </a:xfrm>
          <a:noFill/>
        </p:spPr>
        <p:txBody>
          <a:bodyPr>
            <a:noAutofit/>
          </a:bodyPr>
          <a:lstStyle/>
          <a:p>
            <a:r>
              <a:rPr lang="en-US" sz="2000" dirty="0" smtClean="0"/>
              <a:t>Now </a:t>
            </a:r>
            <a:r>
              <a:rPr lang="en-US" sz="2000" dirty="0"/>
              <a:t>back in start-up world at Cambridge Satchel but the enterprise lessons are key to building a </a:t>
            </a:r>
            <a:r>
              <a:rPr lang="en-US" sz="2000" dirty="0" smtClean="0"/>
              <a:t>successful and relevant technology strategy </a:t>
            </a:r>
            <a:r>
              <a:rPr lang="en-US" sz="2000" dirty="0" smtClean="0"/>
              <a:t>which has longevity </a:t>
            </a:r>
            <a:r>
              <a:rPr lang="en-US" sz="2000" dirty="0" smtClean="0"/>
              <a:t>and </a:t>
            </a:r>
            <a:r>
              <a:rPr lang="en-US" sz="2000" dirty="0"/>
              <a:t>agility</a:t>
            </a:r>
            <a:r>
              <a:rPr lang="en-US" sz="2000" dirty="0" smtClean="0"/>
              <a:t>.</a:t>
            </a:r>
          </a:p>
          <a:p>
            <a:r>
              <a:rPr lang="en-US" sz="2000" dirty="0" smtClean="0"/>
              <a:t>$20 Million index ventures investment -  clean sheet with technology online, in store</a:t>
            </a:r>
            <a:r>
              <a:rPr lang="en-US" sz="2000" dirty="0" smtClean="0"/>
              <a:t>, in manufacturing and in the warehouse.</a:t>
            </a:r>
          </a:p>
          <a:p>
            <a:r>
              <a:rPr lang="en-US" sz="2000" dirty="0" smtClean="0"/>
              <a:t>Lessons learned in Enterprise </a:t>
            </a:r>
            <a:r>
              <a:rPr lang="en-US" sz="2000" dirty="0" err="1" smtClean="0"/>
              <a:t>DevOps</a:t>
            </a:r>
            <a:r>
              <a:rPr lang="en-US" sz="2000" dirty="0" smtClean="0"/>
              <a:t> applied everyday.</a:t>
            </a:r>
            <a:endParaRPr lang="en-US" sz="2000" dirty="0"/>
          </a:p>
        </p:txBody>
      </p:sp>
      <p:sp>
        <p:nvSpPr>
          <p:cNvPr id="3" name="Subtitle 2"/>
          <p:cNvSpPr>
            <a:spLocks noGrp="1"/>
          </p:cNvSpPr>
          <p:nvPr>
            <p:ph type="subTitle" idx="12"/>
          </p:nvPr>
        </p:nvSpPr>
        <p:spPr/>
        <p:txBody>
          <a:bodyPr/>
          <a:lstStyle/>
          <a:p>
            <a:r>
              <a:rPr lang="en-US" dirty="0" smtClean="0"/>
              <a:t>Cambridge Satchel</a:t>
            </a:r>
            <a:endParaRPr lang="en-US" dirty="0"/>
          </a:p>
        </p:txBody>
      </p:sp>
      <p:sp>
        <p:nvSpPr>
          <p:cNvPr id="11" name="TextBox 10"/>
          <p:cNvSpPr txBox="1"/>
          <p:nvPr/>
        </p:nvSpPr>
        <p:spPr>
          <a:xfrm>
            <a:off x="3755486" y="640506"/>
            <a:ext cx="3504009" cy="1261884"/>
          </a:xfrm>
          <a:prstGeom prst="rect">
            <a:avLst/>
          </a:prstGeom>
          <a:noFill/>
        </p:spPr>
        <p:txBody>
          <a:bodyPr wrap="none" rtlCol="0">
            <a:spAutoFit/>
          </a:bodyPr>
          <a:lstStyle/>
          <a:p>
            <a:pPr algn="ctr"/>
            <a:r>
              <a:rPr lang="en-US" sz="1600" dirty="0" smtClean="0"/>
              <a:t>Founded 2008, 120 Staff</a:t>
            </a:r>
          </a:p>
          <a:p>
            <a:pPr algn="ctr"/>
            <a:r>
              <a:rPr lang="en-US" sz="3000" b="1" dirty="0" smtClean="0"/>
              <a:t>£10M total revenues</a:t>
            </a:r>
          </a:p>
          <a:p>
            <a:pPr algn="ctr"/>
            <a:r>
              <a:rPr lang="en-US" sz="3000" b="1" dirty="0" smtClean="0">
                <a:solidFill>
                  <a:schemeClr val="accent4"/>
                </a:solidFill>
              </a:rPr>
              <a:t>£100M by 2017</a:t>
            </a:r>
            <a:endParaRPr lang="en-US" sz="3000" b="1" dirty="0">
              <a:solidFill>
                <a:schemeClr val="accent4"/>
              </a:solidFill>
            </a:endParaRPr>
          </a:p>
        </p:txBody>
      </p:sp>
      <p:pic>
        <p:nvPicPr>
          <p:cNvPr id="14" name="Picture 13"/>
          <p:cNvPicPr>
            <a:picLocks noChangeAspect="1"/>
          </p:cNvPicPr>
          <p:nvPr/>
        </p:nvPicPr>
        <p:blipFill>
          <a:blip r:embed="rId3"/>
          <a:stretch>
            <a:fillRect/>
          </a:stretch>
        </p:blipFill>
        <p:spPr>
          <a:xfrm>
            <a:off x="1120578" y="644103"/>
            <a:ext cx="2016322" cy="1209793"/>
          </a:xfrm>
          <a:prstGeom prst="rect">
            <a:avLst/>
          </a:prstGeom>
        </p:spPr>
      </p:pic>
    </p:spTree>
    <p:extLst>
      <p:ext uri="{BB962C8B-B14F-4D97-AF65-F5344CB8AC3E}">
        <p14:creationId xmlns:p14="http://schemas.microsoft.com/office/powerpoint/2010/main" val="73966769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
          <p:cNvSpPr txBox="1">
            <a:spLocks/>
          </p:cNvSpPr>
          <p:nvPr/>
        </p:nvSpPr>
        <p:spPr>
          <a:xfrm>
            <a:off x="609600" y="1567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71" name="TextBox 70"/>
          <p:cNvSpPr txBox="1"/>
          <p:nvPr/>
        </p:nvSpPr>
        <p:spPr>
          <a:xfrm>
            <a:off x="5781949" y="2195311"/>
            <a:ext cx="2688951" cy="923330"/>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A shared </a:t>
            </a:r>
            <a:r>
              <a:rPr lang="en-US" dirty="0"/>
              <a:t>capability to </a:t>
            </a:r>
            <a:r>
              <a:rPr lang="en-US" dirty="0" smtClean="0"/>
              <a:t>assist environment creation and tool  setup</a:t>
            </a:r>
            <a:endParaRPr lang="en-US" dirty="0"/>
          </a:p>
        </p:txBody>
      </p:sp>
      <p:sp>
        <p:nvSpPr>
          <p:cNvPr id="64" name="Rectangle 63"/>
          <p:cNvSpPr/>
          <p:nvPr/>
        </p:nvSpPr>
        <p:spPr>
          <a:xfrm>
            <a:off x="5781949" y="1151821"/>
            <a:ext cx="2688951"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A </a:t>
            </a:r>
            <a:r>
              <a:rPr lang="en-US" dirty="0" smtClean="0">
                <a:solidFill>
                  <a:schemeClr val="bg1"/>
                </a:solidFill>
              </a:rPr>
              <a:t>shared </a:t>
            </a:r>
            <a:r>
              <a:rPr lang="en-US" dirty="0" err="1" smtClean="0">
                <a:solidFill>
                  <a:schemeClr val="bg1"/>
                </a:solidFill>
              </a:rPr>
              <a:t>DevOps</a:t>
            </a:r>
            <a:r>
              <a:rPr lang="en-US" dirty="0" smtClean="0">
                <a:solidFill>
                  <a:schemeClr val="bg1"/>
                </a:solidFill>
              </a:rPr>
              <a:t> </a:t>
            </a:r>
            <a:r>
              <a:rPr lang="en-US" dirty="0" err="1" smtClean="0">
                <a:solidFill>
                  <a:schemeClr val="bg1"/>
                </a:solidFill>
              </a:rPr>
              <a:t>capabilty</a:t>
            </a:r>
            <a:r>
              <a:rPr lang="en-US" dirty="0" smtClean="0">
                <a:solidFill>
                  <a:schemeClr val="bg1"/>
                </a:solidFill>
              </a:rPr>
              <a:t> </a:t>
            </a:r>
            <a:r>
              <a:rPr lang="en-US" dirty="0" smtClean="0">
                <a:solidFill>
                  <a:schemeClr val="bg1"/>
                </a:solidFill>
              </a:rPr>
              <a:t>can </a:t>
            </a:r>
            <a:r>
              <a:rPr lang="en-US" dirty="0" smtClean="0">
                <a:solidFill>
                  <a:schemeClr val="bg1"/>
                </a:solidFill>
              </a:rPr>
              <a:t>speed-up </a:t>
            </a:r>
            <a:r>
              <a:rPr lang="en-US" dirty="0" smtClean="0">
                <a:solidFill>
                  <a:schemeClr val="bg1"/>
                </a:solidFill>
              </a:rPr>
              <a:t>other </a:t>
            </a:r>
            <a:r>
              <a:rPr lang="en-US" dirty="0" smtClean="0">
                <a:solidFill>
                  <a:schemeClr val="bg1"/>
                </a:solidFill>
              </a:rPr>
              <a:t>team’s </a:t>
            </a:r>
            <a:r>
              <a:rPr lang="en-US" dirty="0" err="1" smtClean="0">
                <a:solidFill>
                  <a:schemeClr val="bg1"/>
                </a:solidFill>
              </a:rPr>
              <a:t>DevOps</a:t>
            </a:r>
            <a:r>
              <a:rPr lang="en-US" dirty="0" smtClean="0">
                <a:solidFill>
                  <a:schemeClr val="bg1"/>
                </a:solidFill>
              </a:rPr>
              <a:t> adoption</a:t>
            </a:r>
            <a:endParaRPr lang="en-US" dirty="0">
              <a:solidFill>
                <a:schemeClr val="bg1"/>
              </a:solidFill>
            </a:endParaRPr>
          </a:p>
        </p:txBody>
      </p:sp>
      <p:sp>
        <p:nvSpPr>
          <p:cNvPr id="56" name="Subtitle 2"/>
          <p:cNvSpPr>
            <a:spLocks noGrp="1"/>
          </p:cNvSpPr>
          <p:nvPr>
            <p:ph type="subTitle" idx="1"/>
          </p:nvPr>
        </p:nvSpPr>
        <p:spPr/>
        <p:txBody>
          <a:bodyPr/>
          <a:lstStyle/>
          <a:p>
            <a:r>
              <a:rPr lang="en-US" dirty="0" smtClean="0"/>
              <a:t>You are unique. Think for yourself</a:t>
            </a:r>
            <a:endParaRPr lang="en-US" dirty="0"/>
          </a:p>
        </p:txBody>
      </p:sp>
      <p:sp>
        <p:nvSpPr>
          <p:cNvPr id="3" name="Rectangle 2"/>
          <p:cNvSpPr/>
          <p:nvPr/>
        </p:nvSpPr>
        <p:spPr>
          <a:xfrm>
            <a:off x="5781949" y="3238800"/>
            <a:ext cx="2688951"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Oil the enterprise machine by removing common impediments</a:t>
            </a:r>
            <a:endParaRPr lang="en-US" dirty="0">
              <a:solidFill>
                <a:schemeClr val="bg1"/>
              </a:solidFill>
            </a:endParaRPr>
          </a:p>
        </p:txBody>
      </p:sp>
      <p:grpSp>
        <p:nvGrpSpPr>
          <p:cNvPr id="7" name="Group 6"/>
          <p:cNvGrpSpPr/>
          <p:nvPr/>
        </p:nvGrpSpPr>
        <p:grpSpPr>
          <a:xfrm>
            <a:off x="406400" y="1809134"/>
            <a:ext cx="3423795" cy="3765728"/>
            <a:chOff x="879335" y="1237634"/>
            <a:chExt cx="3423795" cy="3765728"/>
          </a:xfrm>
        </p:grpSpPr>
        <p:grpSp>
          <p:nvGrpSpPr>
            <p:cNvPr id="4" name="Group 3"/>
            <p:cNvGrpSpPr/>
            <p:nvPr/>
          </p:nvGrpSpPr>
          <p:grpSpPr>
            <a:xfrm>
              <a:off x="879335" y="1237634"/>
              <a:ext cx="3423795" cy="3765728"/>
              <a:chOff x="1146035" y="907434"/>
              <a:chExt cx="3423795" cy="3765728"/>
            </a:xfrm>
          </p:grpSpPr>
          <p:sp>
            <p:nvSpPr>
              <p:cNvPr id="2" name="Oval 1"/>
              <p:cNvSpPr/>
              <p:nvPr/>
            </p:nvSpPr>
            <p:spPr>
              <a:xfrm rot="2700000">
                <a:off x="1421236" y="2245989"/>
                <a:ext cx="3765728" cy="108861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2516024" y="2382831"/>
                <a:ext cx="1056136" cy="307777"/>
              </a:xfrm>
              <a:prstGeom prst="rect">
                <a:avLst/>
              </a:prstGeom>
              <a:noFill/>
            </p:spPr>
            <p:txBody>
              <a:bodyPr wrap="none" rtlCol="0">
                <a:spAutoFit/>
              </a:bodyPr>
              <a:lstStyle/>
              <a:p>
                <a:r>
                  <a:rPr lang="en-US" sz="1400" dirty="0" smtClean="0">
                    <a:solidFill>
                      <a:srgbClr val="FFFFFF"/>
                    </a:solidFill>
                  </a:rPr>
                  <a:t>Automation</a:t>
                </a:r>
                <a:endParaRPr lang="en-US" sz="1400" dirty="0">
                  <a:solidFill>
                    <a:srgbClr val="FFFFFF"/>
                  </a:solidFill>
                </a:endParaRPr>
              </a:p>
            </p:txBody>
          </p:sp>
          <p:sp>
            <p:nvSpPr>
              <p:cNvPr id="60" name="TextBox 59"/>
              <p:cNvSpPr txBox="1"/>
              <p:nvPr/>
            </p:nvSpPr>
            <p:spPr>
              <a:xfrm>
                <a:off x="3522986" y="3233483"/>
                <a:ext cx="1046844" cy="523220"/>
              </a:xfrm>
              <a:prstGeom prst="rect">
                <a:avLst/>
              </a:prstGeom>
              <a:noFill/>
            </p:spPr>
            <p:txBody>
              <a:bodyPr wrap="none" rtlCol="0">
                <a:spAutoFit/>
              </a:bodyPr>
              <a:lstStyle/>
              <a:p>
                <a:r>
                  <a:rPr lang="en-US" sz="1400" dirty="0" smtClean="0">
                    <a:solidFill>
                      <a:srgbClr val="FFFFFF"/>
                    </a:solidFill>
                  </a:rPr>
                  <a:t>Ways of </a:t>
                </a:r>
              </a:p>
              <a:p>
                <a:r>
                  <a:rPr lang="en-US" sz="1400" dirty="0">
                    <a:solidFill>
                      <a:srgbClr val="FFFFFF"/>
                    </a:solidFill>
                  </a:rPr>
                  <a:t> </a:t>
                </a:r>
                <a:r>
                  <a:rPr lang="en-US" sz="1400" dirty="0" smtClean="0">
                    <a:solidFill>
                      <a:srgbClr val="FFFFFF"/>
                    </a:solidFill>
                  </a:rPr>
                  <a:t>     Working</a:t>
                </a:r>
                <a:endParaRPr lang="en-US" sz="1400" dirty="0">
                  <a:solidFill>
                    <a:srgbClr val="FFFFFF"/>
                  </a:solidFill>
                </a:endParaRPr>
              </a:p>
            </p:txBody>
          </p:sp>
          <p:sp>
            <p:nvSpPr>
              <p:cNvPr id="61" name="TextBox 60"/>
              <p:cNvSpPr txBox="1"/>
              <p:nvPr/>
            </p:nvSpPr>
            <p:spPr>
              <a:xfrm>
                <a:off x="3033822" y="2715580"/>
                <a:ext cx="942085" cy="523220"/>
              </a:xfrm>
              <a:prstGeom prst="rect">
                <a:avLst/>
              </a:prstGeom>
              <a:noFill/>
            </p:spPr>
            <p:txBody>
              <a:bodyPr wrap="none" rtlCol="0">
                <a:spAutoFit/>
              </a:bodyPr>
              <a:lstStyle/>
              <a:p>
                <a:r>
                  <a:rPr lang="en-US" sz="1400" dirty="0" smtClean="0">
                    <a:solidFill>
                      <a:srgbClr val="FFFFFF"/>
                    </a:solidFill>
                  </a:rPr>
                  <a:t>Cloud</a:t>
                </a:r>
              </a:p>
              <a:p>
                <a:r>
                  <a:rPr lang="en-US" sz="1400" dirty="0">
                    <a:solidFill>
                      <a:srgbClr val="FFFFFF"/>
                    </a:solidFill>
                  </a:rPr>
                  <a:t> </a:t>
                </a:r>
                <a:r>
                  <a:rPr lang="en-US" sz="1400" dirty="0" smtClean="0">
                    <a:solidFill>
                      <a:srgbClr val="FFFFFF"/>
                    </a:solidFill>
                  </a:rPr>
                  <a:t> Adoption</a:t>
                </a:r>
                <a:endParaRPr lang="en-US" sz="1400" dirty="0">
                  <a:solidFill>
                    <a:srgbClr val="FFFFFF"/>
                  </a:solidFill>
                </a:endParaRPr>
              </a:p>
            </p:txBody>
          </p:sp>
          <p:sp>
            <p:nvSpPr>
              <p:cNvPr id="62" name="TextBox 61"/>
              <p:cNvSpPr txBox="1"/>
              <p:nvPr/>
            </p:nvSpPr>
            <p:spPr>
              <a:xfrm>
                <a:off x="2099610" y="1815486"/>
                <a:ext cx="925692" cy="523220"/>
              </a:xfrm>
              <a:prstGeom prst="rect">
                <a:avLst/>
              </a:prstGeom>
              <a:noFill/>
            </p:spPr>
            <p:txBody>
              <a:bodyPr wrap="none" rtlCol="0">
                <a:spAutoFit/>
              </a:bodyPr>
              <a:lstStyle/>
              <a:p>
                <a:r>
                  <a:rPr lang="en-US" sz="1400" dirty="0" smtClean="0">
                    <a:solidFill>
                      <a:srgbClr val="FFFFFF"/>
                    </a:solidFill>
                  </a:rPr>
                  <a:t>Shared</a:t>
                </a:r>
              </a:p>
              <a:p>
                <a:r>
                  <a:rPr lang="en-US" sz="1400" dirty="0">
                    <a:solidFill>
                      <a:srgbClr val="FFFFFF"/>
                    </a:solidFill>
                  </a:rPr>
                  <a:t> </a:t>
                </a:r>
                <a:r>
                  <a:rPr lang="en-US" sz="1400" dirty="0" smtClean="0">
                    <a:solidFill>
                      <a:srgbClr val="FFFFFF"/>
                    </a:solidFill>
                  </a:rPr>
                  <a:t>    Tooling</a:t>
                </a:r>
                <a:endParaRPr lang="en-US" sz="1400" dirty="0">
                  <a:solidFill>
                    <a:srgbClr val="FFFFFF"/>
                  </a:solidFill>
                </a:endParaRPr>
              </a:p>
            </p:txBody>
          </p:sp>
          <p:pic>
            <p:nvPicPr>
              <p:cNvPr id="25" name="Picture 24"/>
              <p:cNvPicPr>
                <a:picLocks noChangeAspect="1"/>
              </p:cNvPicPr>
              <p:nvPr/>
            </p:nvPicPr>
            <p:blipFill>
              <a:blip r:embed="rId3"/>
              <a:stretch>
                <a:fillRect/>
              </a:stretch>
            </p:blipFill>
            <p:spPr>
              <a:xfrm>
                <a:off x="1146035" y="1073987"/>
                <a:ext cx="1171497" cy="878623"/>
              </a:xfrm>
              <a:prstGeom prst="rect">
                <a:avLst/>
              </a:prstGeom>
            </p:spPr>
          </p:pic>
        </p:grpSp>
        <p:grpSp>
          <p:nvGrpSpPr>
            <p:cNvPr id="5" name="Group 4"/>
            <p:cNvGrpSpPr/>
            <p:nvPr/>
          </p:nvGrpSpPr>
          <p:grpSpPr>
            <a:xfrm rot="2653070">
              <a:off x="2363243" y="2219958"/>
              <a:ext cx="1793567" cy="567136"/>
              <a:chOff x="5258843" y="-193042"/>
              <a:chExt cx="1793567" cy="567136"/>
            </a:xfrm>
          </p:grpSpPr>
          <p:sp>
            <p:nvSpPr>
              <p:cNvPr id="19" name="Right Arrow 18"/>
              <p:cNvSpPr/>
              <p:nvPr/>
            </p:nvSpPr>
            <p:spPr>
              <a:xfrm rot="16200000">
                <a:off x="5080814" y="-15013"/>
                <a:ext cx="567136" cy="211078"/>
              </a:xfrm>
              <a:prstGeom prst="rightArrow">
                <a:avLst>
                  <a:gd name="adj1" fmla="val 50000"/>
                  <a:gd name="adj2" fmla="val 7699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16200000">
                <a:off x="5608310" y="-15013"/>
                <a:ext cx="567136" cy="211078"/>
              </a:xfrm>
              <a:prstGeom prst="rightArrow">
                <a:avLst>
                  <a:gd name="adj1" fmla="val 50000"/>
                  <a:gd name="adj2" fmla="val 7699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6200000">
                <a:off x="6135806" y="-15013"/>
                <a:ext cx="567136" cy="211078"/>
              </a:xfrm>
              <a:prstGeom prst="rightArrow">
                <a:avLst>
                  <a:gd name="adj1" fmla="val 50000"/>
                  <a:gd name="adj2" fmla="val 7699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6200000">
                <a:off x="6663303" y="-15013"/>
                <a:ext cx="567136" cy="211078"/>
              </a:xfrm>
              <a:prstGeom prst="rightArrow">
                <a:avLst>
                  <a:gd name="adj1" fmla="val 50000"/>
                  <a:gd name="adj2" fmla="val 7699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43351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77778E-6 -1.23457E-6 L 0.16406 -0.28148 " pathEditMode="relative" rAng="0" ptsTypes="AA">
                                      <p:cBhvr>
                                        <p:cTn id="10" dur="5000" fill="hold"/>
                                        <p:tgtEl>
                                          <p:spTgt spid="7"/>
                                        </p:tgtEl>
                                        <p:attrNameLst>
                                          <p:attrName>ppt_x</p:attrName>
                                          <p:attrName>ppt_y</p:attrName>
                                        </p:attrNameLst>
                                      </p:cBhvr>
                                      <p:rCtr x="8194" y="-1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You are unique. Think for yourself</a:t>
            </a:r>
            <a:endParaRPr lang="en-US" dirty="0"/>
          </a:p>
        </p:txBody>
      </p:sp>
      <p:sp>
        <p:nvSpPr>
          <p:cNvPr id="7" name="Rectangle 6"/>
          <p:cNvSpPr/>
          <p:nvPr/>
        </p:nvSpPr>
        <p:spPr>
          <a:xfrm>
            <a:off x="5769249" y="1239021"/>
            <a:ext cx="2663551"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You’re going to have to think for yourself. </a:t>
            </a:r>
            <a:endParaRPr lang="en-US" dirty="0">
              <a:solidFill>
                <a:schemeClr val="bg1"/>
              </a:solidFill>
            </a:endParaRPr>
          </a:p>
        </p:txBody>
      </p:sp>
      <p:sp>
        <p:nvSpPr>
          <p:cNvPr id="2" name="TextBox 1"/>
          <p:cNvSpPr txBox="1"/>
          <p:nvPr/>
        </p:nvSpPr>
        <p:spPr>
          <a:xfrm>
            <a:off x="1439977" y="1317566"/>
            <a:ext cx="1194871" cy="2708434"/>
          </a:xfrm>
          <a:prstGeom prst="rect">
            <a:avLst/>
          </a:prstGeom>
          <a:noFill/>
        </p:spPr>
        <p:txBody>
          <a:bodyPr wrap="none" rtlCol="0">
            <a:spAutoFit/>
          </a:bodyPr>
          <a:lstStyle/>
          <a:p>
            <a:r>
              <a:rPr lang="en-US" sz="17000" dirty="0" smtClean="0"/>
              <a:t>?</a:t>
            </a:r>
            <a:endParaRPr lang="en-US" sz="17000" dirty="0"/>
          </a:p>
        </p:txBody>
      </p:sp>
      <p:cxnSp>
        <p:nvCxnSpPr>
          <p:cNvPr id="6" name="Straight Connector 5"/>
          <p:cNvCxnSpPr/>
          <p:nvPr/>
        </p:nvCxnSpPr>
        <p:spPr>
          <a:xfrm>
            <a:off x="3225800" y="838200"/>
            <a:ext cx="1805197" cy="1748830"/>
          </a:xfrm>
          <a:prstGeom prst="line">
            <a:avLst/>
          </a:prstGeom>
          <a:ln w="1524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769249" y="2051918"/>
            <a:ext cx="2663551" cy="1200329"/>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There are still a lot of areas of enterprise DevOps that still need to be </a:t>
            </a:r>
            <a:r>
              <a:rPr lang="en-US" dirty="0" smtClean="0"/>
              <a:t>answered</a:t>
            </a:r>
            <a:endParaRPr lang="en-US" dirty="0"/>
          </a:p>
        </p:txBody>
      </p:sp>
      <p:sp>
        <p:nvSpPr>
          <p:cNvPr id="10" name="TextBox 9"/>
          <p:cNvSpPr txBox="1"/>
          <p:nvPr/>
        </p:nvSpPr>
        <p:spPr>
          <a:xfrm>
            <a:off x="2461339" y="1172492"/>
            <a:ext cx="897752" cy="1938992"/>
          </a:xfrm>
          <a:prstGeom prst="rect">
            <a:avLst/>
          </a:prstGeom>
          <a:noFill/>
        </p:spPr>
        <p:txBody>
          <a:bodyPr wrap="none" rtlCol="0">
            <a:spAutoFit/>
          </a:bodyPr>
          <a:lstStyle/>
          <a:p>
            <a:r>
              <a:rPr lang="en-US" sz="12000" dirty="0" smtClean="0"/>
              <a:t>?</a:t>
            </a:r>
            <a:endParaRPr lang="en-US" sz="12000" dirty="0"/>
          </a:p>
        </p:txBody>
      </p:sp>
      <p:sp>
        <p:nvSpPr>
          <p:cNvPr id="11" name="TextBox 10"/>
          <p:cNvSpPr txBox="1"/>
          <p:nvPr/>
        </p:nvSpPr>
        <p:spPr>
          <a:xfrm>
            <a:off x="3398495" y="1089942"/>
            <a:ext cx="600633" cy="1169551"/>
          </a:xfrm>
          <a:prstGeom prst="rect">
            <a:avLst/>
          </a:prstGeom>
          <a:noFill/>
        </p:spPr>
        <p:txBody>
          <a:bodyPr wrap="none" rtlCol="0">
            <a:spAutoFit/>
          </a:bodyPr>
          <a:lstStyle/>
          <a:p>
            <a:r>
              <a:rPr lang="en-US" sz="7000" dirty="0" smtClean="0"/>
              <a:t>?</a:t>
            </a:r>
            <a:endParaRPr lang="en-US" sz="7000" dirty="0"/>
          </a:p>
        </p:txBody>
      </p:sp>
      <p:sp>
        <p:nvSpPr>
          <p:cNvPr id="12" name="TextBox 11"/>
          <p:cNvSpPr txBox="1"/>
          <p:nvPr/>
        </p:nvSpPr>
        <p:spPr>
          <a:xfrm>
            <a:off x="4045375" y="1221598"/>
            <a:ext cx="389850" cy="369332"/>
          </a:xfrm>
          <a:prstGeom prst="rect">
            <a:avLst/>
          </a:prstGeom>
          <a:noFill/>
        </p:spPr>
        <p:txBody>
          <a:bodyPr wrap="none" rtlCol="0">
            <a:spAutoFit/>
          </a:bodyPr>
          <a:lstStyle/>
          <a:p>
            <a:r>
              <a:rPr lang="en-US" dirty="0" smtClean="0">
                <a:latin typeface="Zapf Dingbats"/>
                <a:ea typeface="Zapf Dingbats"/>
                <a:cs typeface="Zapf Dingbats"/>
                <a:sym typeface="Zapf Dingbats"/>
              </a:rPr>
              <a:t>✔</a:t>
            </a:r>
            <a:endParaRPr lang="en-US" dirty="0"/>
          </a:p>
        </p:txBody>
      </p:sp>
      <p:sp>
        <p:nvSpPr>
          <p:cNvPr id="4" name="Rectangle 3"/>
          <p:cNvSpPr/>
          <p:nvPr/>
        </p:nvSpPr>
        <p:spPr>
          <a:xfrm>
            <a:off x="5769249" y="3418812"/>
            <a:ext cx="2663551" cy="646331"/>
          </a:xfrm>
          <a:prstGeom prst="rect">
            <a:avLst/>
          </a:prstGeom>
          <a:solidFill>
            <a:schemeClr val="accent1"/>
          </a:solidFill>
          <a:ln>
            <a:solidFill>
              <a:schemeClr val="bg1"/>
            </a:solidFill>
          </a:ln>
        </p:spPr>
        <p:txBody>
          <a:bodyPr wrap="square">
            <a:spAutoFit/>
          </a:bodyPr>
          <a:lstStyle/>
          <a:p>
            <a:pPr algn="ctr"/>
            <a:r>
              <a:rPr lang="en-US" dirty="0">
                <a:solidFill>
                  <a:schemeClr val="bg1"/>
                </a:solidFill>
              </a:rPr>
              <a:t>Keep an open mind </a:t>
            </a:r>
            <a:r>
              <a:rPr lang="en-US" dirty="0" smtClean="0">
                <a:solidFill>
                  <a:schemeClr val="bg1"/>
                </a:solidFill>
              </a:rPr>
              <a:t>and </a:t>
            </a:r>
            <a:r>
              <a:rPr lang="en-US" dirty="0">
                <a:solidFill>
                  <a:schemeClr val="bg1"/>
                </a:solidFill>
              </a:rPr>
              <a:t>innovate yourself</a:t>
            </a:r>
          </a:p>
        </p:txBody>
      </p:sp>
    </p:spTree>
    <p:extLst>
      <p:ext uri="{BB962C8B-B14F-4D97-AF65-F5344CB8AC3E}">
        <p14:creationId xmlns:p14="http://schemas.microsoft.com/office/powerpoint/2010/main" val="2861298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MAKE YOUR TOOLS WORK FOR YOU</a:t>
            </a:r>
            <a:endParaRPr lang="en-US" dirty="0"/>
          </a:p>
        </p:txBody>
      </p:sp>
      <p:sp>
        <p:nvSpPr>
          <p:cNvPr id="6" name="Text Placeholder 5"/>
          <p:cNvSpPr>
            <a:spLocks noGrp="1"/>
          </p:cNvSpPr>
          <p:nvPr>
            <p:ph type="body" idx="1"/>
          </p:nvPr>
        </p:nvSpPr>
        <p:spPr/>
        <p:txBody>
          <a:bodyPr/>
          <a:lstStyle/>
          <a:p>
            <a:r>
              <a:rPr lang="en-US" smtClean="0"/>
              <a:t>TIP #7</a:t>
            </a:r>
            <a:endParaRPr lang="en-US" dirty="0" smtClean="0"/>
          </a:p>
        </p:txBody>
      </p:sp>
      <p:pic>
        <p:nvPicPr>
          <p:cNvPr id="2" name="Picture 1"/>
          <p:cNvPicPr>
            <a:picLocks noChangeAspect="1"/>
          </p:cNvPicPr>
          <p:nvPr/>
        </p:nvPicPr>
        <p:blipFill>
          <a:blip r:embed="rId2"/>
          <a:stretch>
            <a:fillRect/>
          </a:stretch>
        </p:blipFill>
        <p:spPr>
          <a:xfrm>
            <a:off x="5372100" y="736600"/>
            <a:ext cx="2794000" cy="2095500"/>
          </a:xfrm>
          <a:prstGeom prst="rect">
            <a:avLst/>
          </a:prstGeom>
        </p:spPr>
      </p:pic>
    </p:spTree>
    <p:extLst>
      <p:ext uri="{BB962C8B-B14F-4D97-AF65-F5344CB8AC3E}">
        <p14:creationId xmlns:p14="http://schemas.microsoft.com/office/powerpoint/2010/main" val="10230591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5647951" y="2018161"/>
            <a:ext cx="2899149" cy="1200329"/>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Wrapping </a:t>
            </a:r>
            <a:r>
              <a:rPr lang="en-US" dirty="0" smtClean="0"/>
              <a:t>entire </a:t>
            </a:r>
            <a:r>
              <a:rPr lang="en-US" dirty="0"/>
              <a:t>legacy </a:t>
            </a:r>
            <a:r>
              <a:rPr lang="en-US" dirty="0" smtClean="0"/>
              <a:t>applications </a:t>
            </a:r>
            <a:r>
              <a:rPr lang="en-US" dirty="0"/>
              <a:t>in new automation deployment </a:t>
            </a:r>
            <a:r>
              <a:rPr lang="en-US" dirty="0" smtClean="0"/>
              <a:t>software isn’t the answer.</a:t>
            </a:r>
            <a:endParaRPr lang="en-US" dirty="0"/>
          </a:p>
        </p:txBody>
      </p:sp>
      <p:sp>
        <p:nvSpPr>
          <p:cNvPr id="57" name="Rectangle 56"/>
          <p:cNvSpPr/>
          <p:nvPr/>
        </p:nvSpPr>
        <p:spPr>
          <a:xfrm>
            <a:off x="5647952" y="1258972"/>
            <a:ext cx="2899148"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Expensive Tooling won’t move the needle on its own</a:t>
            </a:r>
            <a:endParaRPr lang="en-US" dirty="0">
              <a:solidFill>
                <a:schemeClr val="bg1"/>
              </a:solidFill>
            </a:endParaRPr>
          </a:p>
        </p:txBody>
      </p:sp>
      <p:sp>
        <p:nvSpPr>
          <p:cNvPr id="16" name="TextBox 15"/>
          <p:cNvSpPr txBox="1"/>
          <p:nvPr/>
        </p:nvSpPr>
        <p:spPr>
          <a:xfrm>
            <a:off x="5647950" y="3356749"/>
            <a:ext cx="2899149" cy="64633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a:t>Don’t automate your legacy </a:t>
            </a:r>
            <a:r>
              <a:rPr lang="en-US" dirty="0" smtClean="0"/>
              <a:t>processes!</a:t>
            </a:r>
            <a:endParaRPr lang="en-US" dirty="0"/>
          </a:p>
        </p:txBody>
      </p:sp>
      <p:sp>
        <p:nvSpPr>
          <p:cNvPr id="17" name="Subtitle 5"/>
          <p:cNvSpPr>
            <a:spLocks noGrp="1"/>
          </p:cNvSpPr>
          <p:nvPr>
            <p:ph type="subTitle" idx="1"/>
          </p:nvPr>
        </p:nvSpPr>
        <p:spPr/>
        <p:txBody>
          <a:bodyPr/>
          <a:lstStyle/>
          <a:p>
            <a:r>
              <a:rPr lang="en-US" smtClean="0"/>
              <a:t>Make your tools work for you</a:t>
            </a:r>
            <a:endParaRPr lang="en-US" dirty="0"/>
          </a:p>
        </p:txBody>
      </p:sp>
      <p:sp>
        <p:nvSpPr>
          <p:cNvPr id="38" name="Oval 37"/>
          <p:cNvSpPr/>
          <p:nvPr/>
        </p:nvSpPr>
        <p:spPr>
          <a:xfrm>
            <a:off x="1644877" y="2711046"/>
            <a:ext cx="1368088" cy="1391442"/>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543941" y="943204"/>
            <a:ext cx="285495" cy="29036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48388" y="1066538"/>
            <a:ext cx="285495" cy="290368"/>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637769" y="1062092"/>
            <a:ext cx="124731" cy="126860"/>
          </a:xfrm>
          <a:prstGeom prst="ellipse">
            <a:avLst/>
          </a:prstGeom>
          <a:solidFill>
            <a:schemeClr val="accent1">
              <a:lumMod val="60000"/>
              <a:lumOff val="40000"/>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602420" y="2562344"/>
            <a:ext cx="857802" cy="246221"/>
          </a:xfrm>
          <a:prstGeom prst="rect">
            <a:avLst/>
          </a:prstGeom>
          <a:noFill/>
        </p:spPr>
        <p:txBody>
          <a:bodyPr wrap="none" rtlCol="0">
            <a:spAutoFit/>
          </a:bodyPr>
          <a:lstStyle/>
          <a:p>
            <a:r>
              <a:rPr lang="en-US" sz="1000" i="1" dirty="0" smtClean="0">
                <a:solidFill>
                  <a:schemeClr val="bg1"/>
                </a:solidFill>
              </a:rPr>
              <a:t>Legacy Zone</a:t>
            </a:r>
            <a:endParaRPr lang="en-US" sz="1000" i="1" dirty="0">
              <a:solidFill>
                <a:schemeClr val="bg1"/>
              </a:solidFill>
            </a:endParaRPr>
          </a:p>
        </p:txBody>
      </p:sp>
      <p:sp>
        <p:nvSpPr>
          <p:cNvPr id="21" name="Oval 20"/>
          <p:cNvSpPr/>
          <p:nvPr/>
        </p:nvSpPr>
        <p:spPr>
          <a:xfrm>
            <a:off x="2403419" y="2576423"/>
            <a:ext cx="966896" cy="983404"/>
          </a:xfrm>
          <a:prstGeom prst="ellipse">
            <a:avLst/>
          </a:prstGeom>
          <a:solidFill>
            <a:schemeClr val="bg1">
              <a:lumMod val="75000"/>
              <a:alpha val="80000"/>
            </a:schemeClr>
          </a:solid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460367" y="2504216"/>
            <a:ext cx="1944662" cy="1864443"/>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03419" y="2576423"/>
            <a:ext cx="966896" cy="983404"/>
          </a:xfrm>
          <a:prstGeom prst="ellipse">
            <a:avLst/>
          </a:prstGeom>
          <a:solidFill>
            <a:schemeClr val="bg1">
              <a:lumMod val="75000"/>
              <a:alpha val="80000"/>
            </a:schemeClr>
          </a:solidFill>
          <a:ln w="57150" cmpd="sng">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2893186" y="1904584"/>
            <a:ext cx="1012063" cy="1029342"/>
            <a:chOff x="2423287" y="1436172"/>
            <a:chExt cx="966896" cy="983404"/>
          </a:xfrm>
        </p:grpSpPr>
        <p:sp>
          <p:nvSpPr>
            <p:cNvPr id="27" name="Oval 26"/>
            <p:cNvSpPr/>
            <p:nvPr/>
          </p:nvSpPr>
          <p:spPr>
            <a:xfrm>
              <a:off x="2423287" y="1436172"/>
              <a:ext cx="966896" cy="98340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560343" y="1647997"/>
              <a:ext cx="664006" cy="423430"/>
            </a:xfrm>
            <a:prstGeom prst="rect">
              <a:avLst/>
            </a:prstGeom>
            <a:noFill/>
          </p:spPr>
          <p:txBody>
            <a:bodyPr wrap="none" rtlCol="0">
              <a:spAutoFit/>
            </a:bodyPr>
            <a:lstStyle/>
            <a:p>
              <a:r>
                <a:rPr lang="en-US" sz="2800" i="1" dirty="0" smtClean="0">
                  <a:solidFill>
                    <a:schemeClr val="bg1"/>
                  </a:solidFill>
                </a:rPr>
                <a:t>$$$</a:t>
              </a:r>
              <a:endParaRPr lang="en-US" sz="2800" i="1" dirty="0">
                <a:solidFill>
                  <a:schemeClr val="bg1"/>
                </a:solidFill>
              </a:endParaRPr>
            </a:p>
          </p:txBody>
        </p:sp>
      </p:grpSp>
    </p:spTree>
    <p:extLst>
      <p:ext uri="{BB962C8B-B14F-4D97-AF65-F5344CB8AC3E}">
        <p14:creationId xmlns:p14="http://schemas.microsoft.com/office/powerpoint/2010/main" val="2881749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5E-6 3.7037E-6 L 0.04862 -0.10741 " pathEditMode="relative" rAng="0" ptsTypes="AA">
                                      <p:cBhvr>
                                        <p:cTn id="8" dur="2000" fill="hold"/>
                                        <p:tgtEl>
                                          <p:spTgt spid="34"/>
                                        </p:tgtEl>
                                        <p:attrNameLst>
                                          <p:attrName>ppt_x</p:attrName>
                                          <p:attrName>ppt_y</p:attrName>
                                        </p:attrNameLst>
                                      </p:cBhvr>
                                      <p:rCtr x="2431" y="-5370"/>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grpId="2" nodeType="after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5790378" y="1147298"/>
            <a:ext cx="2629722"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New Ways of working dictate new flexible connected tooling</a:t>
            </a:r>
            <a:endParaRPr lang="en-US" dirty="0">
              <a:solidFill>
                <a:schemeClr val="bg1"/>
              </a:solidFill>
            </a:endParaRPr>
          </a:p>
        </p:txBody>
      </p:sp>
      <p:sp>
        <p:nvSpPr>
          <p:cNvPr id="44" name="TextBox 43"/>
          <p:cNvSpPr txBox="1"/>
          <p:nvPr/>
        </p:nvSpPr>
        <p:spPr>
          <a:xfrm>
            <a:off x="5790378" y="3528146"/>
            <a:ext cx="2629722" cy="64633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..specifically don’t </a:t>
            </a:r>
            <a:r>
              <a:rPr lang="en-US" dirty="0"/>
              <a:t>be tied to your corporate toolset</a:t>
            </a:r>
          </a:p>
        </p:txBody>
      </p:sp>
      <p:sp>
        <p:nvSpPr>
          <p:cNvPr id="15" name="Subtitle 5"/>
          <p:cNvSpPr>
            <a:spLocks noGrp="1"/>
          </p:cNvSpPr>
          <p:nvPr>
            <p:ph type="subTitle" idx="1"/>
          </p:nvPr>
        </p:nvSpPr>
        <p:spPr/>
        <p:txBody>
          <a:bodyPr/>
          <a:lstStyle/>
          <a:p>
            <a:r>
              <a:rPr lang="en-US" smtClean="0"/>
              <a:t>Make your tools work for you</a:t>
            </a:r>
            <a:endParaRPr lang="en-US" dirty="0"/>
          </a:p>
        </p:txBody>
      </p:sp>
      <p:sp>
        <p:nvSpPr>
          <p:cNvPr id="3" name="Rectangle 2"/>
          <p:cNvSpPr/>
          <p:nvPr/>
        </p:nvSpPr>
        <p:spPr>
          <a:xfrm>
            <a:off x="5790379" y="2199222"/>
            <a:ext cx="2629722" cy="1200329"/>
          </a:xfrm>
          <a:prstGeom prst="rect">
            <a:avLst/>
          </a:prstGeom>
          <a:solidFill>
            <a:schemeClr val="accent1"/>
          </a:solidFill>
          <a:ln>
            <a:solidFill>
              <a:schemeClr val="bg1"/>
            </a:solidFill>
          </a:ln>
        </p:spPr>
        <p:txBody>
          <a:bodyPr wrap="square">
            <a:spAutoFit/>
          </a:bodyPr>
          <a:lstStyle/>
          <a:p>
            <a:pPr algn="ctr"/>
            <a:r>
              <a:rPr lang="en-US" dirty="0">
                <a:solidFill>
                  <a:schemeClr val="bg1"/>
                </a:solidFill>
              </a:rPr>
              <a:t>Embrace best of breed Open Source and make sure you don’t get tied to a particular tool</a:t>
            </a:r>
            <a:r>
              <a:rPr lang="en-US" dirty="0" smtClean="0">
                <a:solidFill>
                  <a:schemeClr val="bg1"/>
                </a:solidFill>
              </a:rPr>
              <a:t>..</a:t>
            </a:r>
            <a:endParaRPr lang="en-US" dirty="0">
              <a:solidFill>
                <a:schemeClr val="bg1"/>
              </a:solidFill>
            </a:endParaRPr>
          </a:p>
        </p:txBody>
      </p:sp>
      <p:grpSp>
        <p:nvGrpSpPr>
          <p:cNvPr id="28" name="Group 27"/>
          <p:cNvGrpSpPr/>
          <p:nvPr/>
        </p:nvGrpSpPr>
        <p:grpSpPr>
          <a:xfrm>
            <a:off x="1359487" y="779829"/>
            <a:ext cx="3606213" cy="3562706"/>
            <a:chOff x="1557924" y="1296228"/>
            <a:chExt cx="4650765" cy="4594656"/>
          </a:xfrm>
        </p:grpSpPr>
        <p:cxnSp>
          <p:nvCxnSpPr>
            <p:cNvPr id="29" name="Straight Connector 28"/>
            <p:cNvCxnSpPr/>
            <p:nvPr/>
          </p:nvCxnSpPr>
          <p:spPr>
            <a:xfrm rot="5400000" flipV="1">
              <a:off x="1589309" y="4741135"/>
              <a:ext cx="0" cy="627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V="1">
              <a:off x="1589309" y="3660891"/>
              <a:ext cx="0" cy="627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52774" y="4855205"/>
              <a:ext cx="1516711" cy="674772"/>
            </a:xfrm>
            <a:prstGeom prst="rect">
              <a:avLst/>
            </a:prstGeom>
            <a:solidFill>
              <a:schemeClr val="bg1">
                <a:lumMod val="65000"/>
              </a:schemeClr>
            </a:solidFill>
          </p:spPr>
          <p:txBody>
            <a:bodyPr wrap="none" rtlCol="0">
              <a:spAutoFit/>
            </a:bodyPr>
            <a:lstStyle/>
            <a:p>
              <a:pPr algn="ctr"/>
              <a:r>
                <a:rPr lang="en-US" sz="1400" dirty="0" smtClean="0">
                  <a:solidFill>
                    <a:schemeClr val="bg1"/>
                  </a:solidFill>
                </a:rPr>
                <a:t>TRADITIONAL</a:t>
              </a:r>
            </a:p>
            <a:p>
              <a:pPr algn="ctr"/>
              <a:r>
                <a:rPr lang="en-US" sz="1400" dirty="0" smtClean="0">
                  <a:solidFill>
                    <a:schemeClr val="bg1"/>
                  </a:solidFill>
                </a:rPr>
                <a:t>TOOLSET</a:t>
              </a:r>
              <a:endParaRPr lang="en-US" sz="1400" dirty="0">
                <a:solidFill>
                  <a:schemeClr val="bg1"/>
                </a:solidFill>
              </a:endParaRPr>
            </a:p>
          </p:txBody>
        </p:sp>
        <p:sp>
          <p:nvSpPr>
            <p:cNvPr id="32" name="TextBox 31"/>
            <p:cNvSpPr txBox="1"/>
            <p:nvPr/>
          </p:nvSpPr>
          <p:spPr>
            <a:xfrm>
              <a:off x="2991527" y="1811813"/>
              <a:ext cx="1991240" cy="674772"/>
            </a:xfrm>
            <a:prstGeom prst="rect">
              <a:avLst/>
            </a:prstGeom>
            <a:solidFill>
              <a:schemeClr val="bg1">
                <a:lumMod val="65000"/>
              </a:schemeClr>
            </a:solidFill>
          </p:spPr>
          <p:txBody>
            <a:bodyPr wrap="none" rtlCol="0">
              <a:spAutoFit/>
            </a:bodyPr>
            <a:lstStyle/>
            <a:p>
              <a:pPr algn="ctr"/>
              <a:r>
                <a:rPr lang="en-US" sz="1400" dirty="0" smtClean="0">
                  <a:solidFill>
                    <a:schemeClr val="bg1"/>
                  </a:solidFill>
                </a:rPr>
                <a:t>MULTIPLE DIGITAL</a:t>
              </a:r>
              <a:endParaRPr lang="en-US" sz="1400" dirty="0" smtClean="0">
                <a:solidFill>
                  <a:schemeClr val="bg1"/>
                </a:solidFill>
              </a:endParaRPr>
            </a:p>
            <a:p>
              <a:pPr algn="ctr"/>
              <a:r>
                <a:rPr lang="en-US" sz="1400" dirty="0" smtClean="0">
                  <a:solidFill>
                    <a:schemeClr val="bg1"/>
                  </a:solidFill>
                </a:rPr>
                <a:t>TOOLSETS</a:t>
              </a:r>
              <a:endParaRPr lang="en-US" sz="1400" dirty="0">
                <a:solidFill>
                  <a:schemeClr val="bg1"/>
                </a:solidFill>
              </a:endParaRPr>
            </a:p>
          </p:txBody>
        </p:sp>
        <p:sp>
          <p:nvSpPr>
            <p:cNvPr id="33" name="Rectangle 32"/>
            <p:cNvSpPr/>
            <p:nvPr/>
          </p:nvSpPr>
          <p:spPr>
            <a:xfrm>
              <a:off x="1752143" y="1296228"/>
              <a:ext cx="4456546" cy="2325500"/>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752143" y="3774382"/>
              <a:ext cx="4456546" cy="2116502"/>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950253" y="3453220"/>
              <a:ext cx="4029134" cy="396926"/>
            </a:xfrm>
            <a:prstGeom prst="rect">
              <a:avLst/>
            </a:prstGeom>
            <a:solidFill>
              <a:schemeClr val="accent1"/>
            </a:solidFill>
            <a:ln>
              <a:solidFill>
                <a:schemeClr val="bg1"/>
              </a:solidFill>
            </a:ln>
          </p:spPr>
          <p:txBody>
            <a:bodyPr wrap="square">
              <a:spAutoFit/>
            </a:bodyPr>
            <a:lstStyle/>
            <a:p>
              <a:pPr algn="ctr"/>
              <a:r>
                <a:rPr lang="en-US" sz="1400" dirty="0" smtClean="0">
                  <a:solidFill>
                    <a:schemeClr val="bg1"/>
                  </a:solidFill>
                </a:rPr>
                <a:t>Multiple </a:t>
              </a:r>
              <a:r>
                <a:rPr lang="en-US" sz="1400" dirty="0" smtClean="0">
                  <a:solidFill>
                    <a:schemeClr val="bg1"/>
                  </a:solidFill>
                </a:rPr>
                <a:t>sets of tools need to co-exist</a:t>
              </a:r>
              <a:endParaRPr lang="en-US" sz="1400" dirty="0">
                <a:solidFill>
                  <a:schemeClr val="bg1"/>
                </a:solidFill>
              </a:endParaRPr>
            </a:p>
          </p:txBody>
        </p:sp>
      </p:grpSp>
    </p:spTree>
    <p:extLst>
      <p:ext uri="{BB962C8B-B14F-4D97-AF65-F5344CB8AC3E}">
        <p14:creationId xmlns:p14="http://schemas.microsoft.com/office/powerpoint/2010/main" val="24567491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914" y="785094"/>
            <a:ext cx="8953500" cy="4140200"/>
          </a:xfrm>
          <a:noFill/>
        </p:spPr>
        <p:txBody>
          <a:bodyPr>
            <a:normAutofit/>
          </a:bodyPr>
          <a:lstStyle/>
          <a:p>
            <a:r>
              <a:rPr lang="en-US" b="1" dirty="0" smtClean="0">
                <a:solidFill>
                  <a:schemeClr val="accent6"/>
                </a:solidFill>
                <a:latin typeface="+mn-lt"/>
              </a:rPr>
              <a:t>&lt;&lt;New </a:t>
            </a:r>
            <a:r>
              <a:rPr lang="en-US" b="1" dirty="0" smtClean="0">
                <a:solidFill>
                  <a:schemeClr val="accent6"/>
                </a:solidFill>
                <a:latin typeface="+mn-lt"/>
              </a:rPr>
              <a:t>Digital </a:t>
            </a:r>
            <a:r>
              <a:rPr lang="en-US" b="1" dirty="0" smtClean="0">
                <a:solidFill>
                  <a:schemeClr val="accent6"/>
                </a:solidFill>
                <a:latin typeface="+mn-lt"/>
              </a:rPr>
              <a:t>Toolset &gt;&gt;: </a:t>
            </a:r>
            <a:r>
              <a:rPr lang="en-US" sz="2200" dirty="0" smtClean="0"/>
              <a:t>Create a decoupled toolset of best of breed tools. You don’t need the same tools for all paces.</a:t>
            </a:r>
          </a:p>
          <a:p>
            <a:r>
              <a:rPr lang="en-US" b="1" dirty="0">
                <a:latin typeface="+mn-lt"/>
              </a:rPr>
              <a:t>Don’t be held back by corporate </a:t>
            </a:r>
            <a:r>
              <a:rPr lang="en-US" b="1" dirty="0" smtClean="0">
                <a:latin typeface="+mn-lt"/>
              </a:rPr>
              <a:t>toolset: </a:t>
            </a:r>
            <a:r>
              <a:rPr lang="en-US" sz="2200" dirty="0"/>
              <a:t>Corporate tools generally don’t cut </a:t>
            </a:r>
            <a:r>
              <a:rPr lang="en-US" sz="2200" dirty="0" smtClean="0"/>
              <a:t>it </a:t>
            </a:r>
            <a:endParaRPr lang="en-US" sz="2200" dirty="0" smtClean="0"/>
          </a:p>
          <a:p>
            <a:r>
              <a:rPr lang="en-US" b="1" dirty="0">
                <a:latin typeface="+mn-lt"/>
              </a:rPr>
              <a:t>Make your tools work for you: </a:t>
            </a:r>
            <a:r>
              <a:rPr lang="en-US" sz="2200" dirty="0" smtClean="0"/>
              <a:t>Don’t change the way you work because you have a new tool. Make sure the tool works for you not the other way around.</a:t>
            </a:r>
          </a:p>
          <a:p>
            <a:r>
              <a:rPr lang="en-US" b="1" dirty="0">
                <a:latin typeface="+mn-lt"/>
              </a:rPr>
              <a:t>Embrace OpenSource where </a:t>
            </a:r>
            <a:r>
              <a:rPr lang="en-US" b="1" dirty="0" smtClean="0">
                <a:latin typeface="+mn-lt"/>
              </a:rPr>
              <a:t>possible: </a:t>
            </a:r>
            <a:r>
              <a:rPr lang="en-US" sz="2200" dirty="0" smtClean="0"/>
              <a:t>but don’t rule out paid for products if it makes sense. </a:t>
            </a:r>
            <a:endParaRPr lang="en-US" dirty="0"/>
          </a:p>
        </p:txBody>
      </p:sp>
      <p:sp>
        <p:nvSpPr>
          <p:cNvPr id="6" name="Subtitle 5"/>
          <p:cNvSpPr>
            <a:spLocks noGrp="1"/>
          </p:cNvSpPr>
          <p:nvPr>
            <p:ph type="subTitle" idx="12"/>
          </p:nvPr>
        </p:nvSpPr>
        <p:spPr/>
        <p:txBody>
          <a:bodyPr/>
          <a:lstStyle/>
          <a:p>
            <a:r>
              <a:rPr lang="en-US" dirty="0" smtClean="0"/>
              <a:t>Make your tools work for you</a:t>
            </a:r>
            <a:endParaRPr lang="en-US" dirty="0"/>
          </a:p>
        </p:txBody>
      </p:sp>
    </p:spTree>
    <p:extLst>
      <p:ext uri="{BB962C8B-B14F-4D97-AF65-F5344CB8AC3E}">
        <p14:creationId xmlns:p14="http://schemas.microsoft.com/office/powerpoint/2010/main" val="378467200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BUILD A SOFTWARE FACTORY</a:t>
            </a:r>
            <a:endParaRPr lang="en-US" dirty="0"/>
          </a:p>
        </p:txBody>
      </p:sp>
      <p:sp>
        <p:nvSpPr>
          <p:cNvPr id="6" name="Text Placeholder 5"/>
          <p:cNvSpPr>
            <a:spLocks noGrp="1"/>
          </p:cNvSpPr>
          <p:nvPr>
            <p:ph type="body" idx="1"/>
          </p:nvPr>
        </p:nvSpPr>
        <p:spPr/>
        <p:txBody>
          <a:bodyPr/>
          <a:lstStyle/>
          <a:p>
            <a:r>
              <a:rPr lang="en-US" smtClean="0"/>
              <a:t>TIP #8</a:t>
            </a:r>
            <a:endParaRPr lang="en-US" dirty="0" smtClean="0"/>
          </a:p>
        </p:txBody>
      </p:sp>
      <p:pic>
        <p:nvPicPr>
          <p:cNvPr id="2" name="Picture 1"/>
          <p:cNvPicPr>
            <a:picLocks noChangeAspect="1"/>
          </p:cNvPicPr>
          <p:nvPr/>
        </p:nvPicPr>
        <p:blipFill>
          <a:blip r:embed="rId2"/>
          <a:stretch>
            <a:fillRect/>
          </a:stretch>
        </p:blipFill>
        <p:spPr>
          <a:xfrm>
            <a:off x="5486400" y="838200"/>
            <a:ext cx="2794000" cy="2095500"/>
          </a:xfrm>
          <a:prstGeom prst="rect">
            <a:avLst/>
          </a:prstGeom>
        </p:spPr>
      </p:pic>
    </p:spTree>
    <p:extLst>
      <p:ext uri="{BB962C8B-B14F-4D97-AF65-F5344CB8AC3E}">
        <p14:creationId xmlns:p14="http://schemas.microsoft.com/office/powerpoint/2010/main" val="4272636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a:xfrm>
            <a:off x="67914" y="40520"/>
            <a:ext cx="6536086" cy="655674"/>
          </a:xfrm>
        </p:spPr>
        <p:txBody>
          <a:bodyPr>
            <a:normAutofit/>
          </a:bodyPr>
          <a:lstStyle/>
          <a:p>
            <a:r>
              <a:rPr lang="en-US" dirty="0" smtClean="0"/>
              <a:t>Build a Software Factory</a:t>
            </a:r>
            <a:endParaRPr lang="en-US" dirty="0"/>
          </a:p>
        </p:txBody>
      </p:sp>
      <p:sp>
        <p:nvSpPr>
          <p:cNvPr id="9" name="TextBox 8"/>
          <p:cNvSpPr txBox="1"/>
          <p:nvPr/>
        </p:nvSpPr>
        <p:spPr>
          <a:xfrm>
            <a:off x="673100" y="3886200"/>
            <a:ext cx="7950200" cy="830997"/>
          </a:xfrm>
          <a:prstGeom prst="rect">
            <a:avLst/>
          </a:prstGeom>
          <a:noFill/>
        </p:spPr>
        <p:txBody>
          <a:bodyPr wrap="square" rtlCol="0">
            <a:spAutoFit/>
          </a:bodyPr>
          <a:lstStyle/>
          <a:p>
            <a:r>
              <a:rPr lang="en-US" sz="2400" dirty="0" smtClean="0">
                <a:latin typeface="Helvetica Neue Light"/>
                <a:cs typeface="Helvetica Neue Light"/>
              </a:rPr>
              <a:t>You wouldn’t manufacture any other product at scale with ad-hoc methods and so little visibility and traceability</a:t>
            </a:r>
            <a:endParaRPr lang="en-US" sz="2400" dirty="0">
              <a:latin typeface="Helvetica Neue Light"/>
              <a:cs typeface="Helvetica Neue Light"/>
            </a:endParaRPr>
          </a:p>
        </p:txBody>
      </p:sp>
      <p:pic>
        <p:nvPicPr>
          <p:cNvPr id="11" name="Picture 10"/>
          <p:cNvPicPr>
            <a:picLocks noChangeAspect="1"/>
          </p:cNvPicPr>
          <p:nvPr/>
        </p:nvPicPr>
        <p:blipFill>
          <a:blip r:embed="rId3"/>
          <a:stretch>
            <a:fillRect/>
          </a:stretch>
        </p:blipFill>
        <p:spPr>
          <a:xfrm>
            <a:off x="2222501" y="905668"/>
            <a:ext cx="4191000" cy="2802731"/>
          </a:xfrm>
          <a:prstGeom prst="rect">
            <a:avLst/>
          </a:prstGeom>
        </p:spPr>
      </p:pic>
    </p:spTree>
    <p:extLst>
      <p:ext uri="{BB962C8B-B14F-4D97-AF65-F5344CB8AC3E}">
        <p14:creationId xmlns:p14="http://schemas.microsoft.com/office/powerpoint/2010/main" val="40137692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4500" y="469900"/>
            <a:ext cx="8140700" cy="4673600"/>
          </a:xfrm>
          <a:noFill/>
        </p:spPr>
        <p:txBody>
          <a:bodyPr>
            <a:normAutofit fontScale="92500"/>
          </a:bodyPr>
          <a:lstStyle/>
          <a:p>
            <a:pPr>
              <a:lnSpc>
                <a:spcPct val="120000"/>
              </a:lnSpc>
            </a:pPr>
            <a:r>
              <a:rPr lang="en-US" sz="2600" b="1" dirty="0" smtClean="0">
                <a:latin typeface="+mn-lt"/>
              </a:rPr>
              <a:t>Build a software </a:t>
            </a:r>
            <a:r>
              <a:rPr lang="en-US" sz="2600" b="1" dirty="0" smtClean="0">
                <a:latin typeface="+mn-lt"/>
              </a:rPr>
              <a:t>factory, why?</a:t>
            </a:r>
            <a:endParaRPr lang="en-US" sz="2600" b="1" dirty="0" smtClean="0">
              <a:latin typeface="+mn-lt"/>
            </a:endParaRPr>
          </a:p>
          <a:p>
            <a:pPr lvl="1">
              <a:lnSpc>
                <a:spcPct val="120000"/>
              </a:lnSpc>
            </a:pPr>
            <a:r>
              <a:rPr lang="en-US" dirty="0" smtClean="0"/>
              <a:t>Let </a:t>
            </a:r>
            <a:r>
              <a:rPr lang="en-US" dirty="0" smtClean="0"/>
              <a:t>developers </a:t>
            </a:r>
            <a:r>
              <a:rPr lang="en-US" sz="2600" b="1" dirty="0">
                <a:latin typeface="+mn-lt"/>
              </a:rPr>
              <a:t>focus on </a:t>
            </a:r>
            <a:r>
              <a:rPr lang="en-US" sz="2600" b="1" dirty="0" smtClean="0">
                <a:latin typeface="+mn-lt"/>
              </a:rPr>
              <a:t>creativity </a:t>
            </a:r>
            <a:r>
              <a:rPr lang="en-US" dirty="0" smtClean="0"/>
              <a:t>– the creative </a:t>
            </a:r>
            <a:r>
              <a:rPr lang="en-US" dirty="0" smtClean="0"/>
              <a:t>aspects of writing code, not how their code gets into environments for testing</a:t>
            </a:r>
          </a:p>
          <a:p>
            <a:pPr lvl="1">
              <a:lnSpc>
                <a:spcPct val="120000"/>
              </a:lnSpc>
            </a:pPr>
            <a:r>
              <a:rPr lang="en-US" sz="2600" b="1" dirty="0">
                <a:latin typeface="+mn-lt"/>
              </a:rPr>
              <a:t>Connect your tooling </a:t>
            </a:r>
            <a:r>
              <a:rPr lang="en-US" dirty="0" smtClean="0"/>
              <a:t>to get value and increase visibility</a:t>
            </a:r>
            <a:r>
              <a:rPr lang="en-US" dirty="0" smtClean="0"/>
              <a:t>. Network affect.</a:t>
            </a:r>
            <a:endParaRPr lang="en-US" dirty="0" smtClean="0"/>
          </a:p>
          <a:p>
            <a:pPr lvl="1">
              <a:lnSpc>
                <a:spcPct val="120000"/>
              </a:lnSpc>
            </a:pPr>
            <a:r>
              <a:rPr lang="en-US" sz="2600" b="1" dirty="0">
                <a:latin typeface="+mn-lt"/>
              </a:rPr>
              <a:t>Don’t forget information security</a:t>
            </a:r>
            <a:r>
              <a:rPr lang="en-US" dirty="0" smtClean="0"/>
              <a:t>! Add them into your build pipeline.</a:t>
            </a:r>
          </a:p>
          <a:p>
            <a:pPr lvl="1">
              <a:lnSpc>
                <a:spcPct val="120000"/>
              </a:lnSpc>
            </a:pPr>
            <a:r>
              <a:rPr lang="en-US" dirty="0" smtClean="0"/>
              <a:t>Get </a:t>
            </a:r>
            <a:r>
              <a:rPr lang="en-US" sz="2600" b="1" dirty="0">
                <a:latin typeface="+mn-lt"/>
              </a:rPr>
              <a:t>visibility of </a:t>
            </a:r>
            <a:r>
              <a:rPr lang="en-US" sz="2600" b="1" dirty="0" smtClean="0">
                <a:latin typeface="+mn-lt"/>
              </a:rPr>
              <a:t>everything </a:t>
            </a:r>
            <a:r>
              <a:rPr lang="en-US" dirty="0"/>
              <a:t>– visibility of every </a:t>
            </a:r>
            <a:r>
              <a:rPr lang="en-US" dirty="0" smtClean="0"/>
              <a:t>code commit, every requirement, bug and release. Auditors will love you!</a:t>
            </a:r>
          </a:p>
          <a:p>
            <a:pPr lvl="1"/>
            <a:endParaRPr lang="en-US" dirty="0" smtClean="0"/>
          </a:p>
          <a:p>
            <a:pPr lvl="1"/>
            <a:endParaRPr lang="en-US" dirty="0"/>
          </a:p>
        </p:txBody>
      </p:sp>
      <p:sp>
        <p:nvSpPr>
          <p:cNvPr id="3" name="Subtitle 2"/>
          <p:cNvSpPr>
            <a:spLocks noGrp="1"/>
          </p:cNvSpPr>
          <p:nvPr>
            <p:ph type="subTitle" idx="12"/>
          </p:nvPr>
        </p:nvSpPr>
        <p:spPr>
          <a:xfrm>
            <a:off x="67914" y="40520"/>
            <a:ext cx="6536086" cy="655674"/>
          </a:xfrm>
        </p:spPr>
        <p:txBody>
          <a:bodyPr>
            <a:normAutofit/>
          </a:bodyPr>
          <a:lstStyle/>
          <a:p>
            <a:r>
              <a:rPr lang="en-US" dirty="0" smtClean="0"/>
              <a:t>Build </a:t>
            </a:r>
            <a:r>
              <a:rPr lang="en-US" dirty="0" smtClean="0"/>
              <a:t>a Software </a:t>
            </a:r>
            <a:r>
              <a:rPr lang="en-US" dirty="0" smtClean="0"/>
              <a:t>Factory for control and visibility</a:t>
            </a:r>
            <a:endParaRPr lang="en-US" dirty="0"/>
          </a:p>
        </p:txBody>
      </p:sp>
    </p:spTree>
    <p:extLst>
      <p:ext uri="{BB962C8B-B14F-4D97-AF65-F5344CB8AC3E}">
        <p14:creationId xmlns:p14="http://schemas.microsoft.com/office/powerpoint/2010/main" val="186165715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1346198" y="41359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85" name="Rounded Rectangle 484"/>
          <p:cNvSpPr/>
          <p:nvPr/>
        </p:nvSpPr>
        <p:spPr>
          <a:xfrm>
            <a:off x="1354665"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486" name="Rounded Rectangle 485"/>
          <p:cNvSpPr/>
          <p:nvPr/>
        </p:nvSpPr>
        <p:spPr>
          <a:xfrm>
            <a:off x="1710273" y="31380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grpSp>
        <p:nvGrpSpPr>
          <p:cNvPr id="487" name="Group 486"/>
          <p:cNvGrpSpPr/>
          <p:nvPr/>
        </p:nvGrpSpPr>
        <p:grpSpPr>
          <a:xfrm>
            <a:off x="1710267" y="2790597"/>
            <a:ext cx="711199" cy="284634"/>
            <a:chOff x="1322561" y="403544"/>
            <a:chExt cx="1070386" cy="695751"/>
          </a:xfrm>
          <a:solidFill>
            <a:srgbClr val="FF8000"/>
          </a:solidFill>
        </p:grpSpPr>
        <p:sp>
          <p:nvSpPr>
            <p:cNvPr id="488" name="Rounded Rectangle 48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sp>
        <p:nvSpPr>
          <p:cNvPr id="368" name="Rounded Rectangle 367"/>
          <p:cNvSpPr/>
          <p:nvPr/>
        </p:nvSpPr>
        <p:spPr>
          <a:xfrm>
            <a:off x="1346200" y="6138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40" name="Rounded Rectangle 439"/>
          <p:cNvSpPr/>
          <p:nvPr/>
        </p:nvSpPr>
        <p:spPr>
          <a:xfrm>
            <a:off x="3759198"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grpSp>
        <p:nvGrpSpPr>
          <p:cNvPr id="32" name="Group 31"/>
          <p:cNvGrpSpPr/>
          <p:nvPr/>
        </p:nvGrpSpPr>
        <p:grpSpPr>
          <a:xfrm>
            <a:off x="2481158" y="2790597"/>
            <a:ext cx="324051" cy="275868"/>
            <a:chOff x="1322561" y="403544"/>
            <a:chExt cx="1070386" cy="695751"/>
          </a:xfrm>
          <a:solidFill>
            <a:srgbClr val="3366FF"/>
          </a:solidFill>
        </p:grpSpPr>
        <p:sp>
          <p:nvSpPr>
            <p:cNvPr id="33" name="Rounded Rectangle 3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Build</a:t>
              </a:r>
              <a:endParaRPr lang="en-US" sz="800" kern="1200" dirty="0"/>
            </a:p>
          </p:txBody>
        </p:sp>
      </p:grpSp>
      <p:grpSp>
        <p:nvGrpSpPr>
          <p:cNvPr id="260" name="Group 259"/>
          <p:cNvGrpSpPr/>
          <p:nvPr/>
        </p:nvGrpSpPr>
        <p:grpSpPr>
          <a:xfrm>
            <a:off x="5279486" y="3138031"/>
            <a:ext cx="604851" cy="275868"/>
            <a:chOff x="1322561" y="403544"/>
            <a:chExt cx="1070386" cy="695751"/>
          </a:xfrm>
          <a:solidFill>
            <a:srgbClr val="3366FF"/>
          </a:solidFill>
        </p:grpSpPr>
        <p:sp>
          <p:nvSpPr>
            <p:cNvPr id="261" name="Rounded Rectangle 26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Deploy</a:t>
              </a:r>
              <a:endParaRPr lang="en-US" sz="800" kern="1200" dirty="0"/>
            </a:p>
          </p:txBody>
        </p:sp>
      </p:grpSp>
      <p:sp>
        <p:nvSpPr>
          <p:cNvPr id="253" name="Pentagon 252"/>
          <p:cNvSpPr/>
          <p:nvPr/>
        </p:nvSpPr>
        <p:spPr>
          <a:xfrm>
            <a:off x="2523068" y="42767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grpSp>
        <p:nvGrpSpPr>
          <p:cNvPr id="256" name="Group 255"/>
          <p:cNvGrpSpPr/>
          <p:nvPr/>
        </p:nvGrpSpPr>
        <p:grpSpPr>
          <a:xfrm>
            <a:off x="1735668" y="18447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grpSp>
        <p:nvGrpSpPr>
          <p:cNvPr id="267" name="Group 266"/>
          <p:cNvGrpSpPr/>
          <p:nvPr/>
        </p:nvGrpSpPr>
        <p:grpSpPr>
          <a:xfrm>
            <a:off x="4752436" y="3138031"/>
            <a:ext cx="467635" cy="275868"/>
            <a:chOff x="1322561" y="403544"/>
            <a:chExt cx="1070386" cy="695751"/>
          </a:xfrm>
          <a:solidFill>
            <a:schemeClr val="accent1"/>
          </a:solidFill>
        </p:grpSpPr>
        <p:sp>
          <p:nvSpPr>
            <p:cNvPr id="268" name="Rounded Rectangle 26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Provision</a:t>
              </a:r>
              <a:endParaRPr lang="en-US" sz="800" kern="1200" dirty="0"/>
            </a:p>
          </p:txBody>
        </p:sp>
      </p:grpSp>
      <p:grpSp>
        <p:nvGrpSpPr>
          <p:cNvPr id="273" name="Group 272"/>
          <p:cNvGrpSpPr/>
          <p:nvPr/>
        </p:nvGrpSpPr>
        <p:grpSpPr>
          <a:xfrm>
            <a:off x="4752436" y="2790597"/>
            <a:ext cx="467635" cy="275868"/>
            <a:chOff x="1322561" y="403544"/>
            <a:chExt cx="1070386" cy="695751"/>
          </a:xfrm>
          <a:solidFill>
            <a:schemeClr val="accent1"/>
          </a:solidFill>
        </p:grpSpPr>
        <p:sp>
          <p:nvSpPr>
            <p:cNvPr id="274" name="Rounded Rectangle 273"/>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5"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Setup</a:t>
              </a:r>
              <a:endParaRPr lang="en-US" sz="800" kern="1200" dirty="0"/>
            </a:p>
          </p:txBody>
        </p:sp>
      </p:grpSp>
      <p:grpSp>
        <p:nvGrpSpPr>
          <p:cNvPr id="301" name="Group 300"/>
          <p:cNvGrpSpPr/>
          <p:nvPr/>
        </p:nvGrpSpPr>
        <p:grpSpPr>
          <a:xfrm>
            <a:off x="5279486" y="2790597"/>
            <a:ext cx="604851" cy="275868"/>
            <a:chOff x="1322561" y="403544"/>
            <a:chExt cx="1070386" cy="695751"/>
          </a:xfrm>
          <a:solidFill>
            <a:srgbClr val="FF0000"/>
          </a:solidFill>
        </p:grpSpPr>
        <p:sp>
          <p:nvSpPr>
            <p:cNvPr id="302" name="Rounded Rectangle 30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Run Tests</a:t>
              </a:r>
              <a:endParaRPr lang="en-US" sz="800" kern="1200" dirty="0"/>
            </a:p>
          </p:txBody>
        </p:sp>
      </p:grpSp>
      <p:sp>
        <p:nvSpPr>
          <p:cNvPr id="367" name="TextBox 366"/>
          <p:cNvSpPr txBox="1"/>
          <p:nvPr/>
        </p:nvSpPr>
        <p:spPr>
          <a:xfrm>
            <a:off x="4647801" y="42714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70" name="TextBox 369"/>
          <p:cNvSpPr txBox="1"/>
          <p:nvPr/>
        </p:nvSpPr>
        <p:spPr>
          <a:xfrm>
            <a:off x="4607507" y="10710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smtClean="0">
                <a:solidFill>
                  <a:schemeClr val="bg1"/>
                </a:solidFill>
                <a:cs typeface="Helvetica Neue Light"/>
              </a:rPr>
              <a:t>Tooling</a:t>
            </a:r>
            <a:endParaRPr lang="en-US" sz="1600" b="1" dirty="0">
              <a:solidFill>
                <a:schemeClr val="bg1"/>
              </a:solidFill>
              <a:cs typeface="Helvetica Neue Light"/>
            </a:endParaRPr>
          </a:p>
        </p:txBody>
      </p:sp>
      <p:sp>
        <p:nvSpPr>
          <p:cNvPr id="372" name="Rounded Rectangle 371"/>
          <p:cNvSpPr/>
          <p:nvPr/>
        </p:nvSpPr>
        <p:spPr>
          <a:xfrm>
            <a:off x="1719567"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7"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6"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6"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83" name="Pentagon 382"/>
          <p:cNvSpPr/>
          <p:nvPr/>
        </p:nvSpPr>
        <p:spPr>
          <a:xfrm>
            <a:off x="1642536" y="4280973"/>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397" name="Can 396"/>
          <p:cNvSpPr/>
          <p:nvPr/>
        </p:nvSpPr>
        <p:spPr>
          <a:xfrm>
            <a:off x="2794001" y="9016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6"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400"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3" y="11472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4" y="11557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4986253" y="1692593"/>
            <a:ext cx="3886809" cy="1249568"/>
            <a:chOff x="4986253" y="1692593"/>
            <a:chExt cx="3886809" cy="1249568"/>
          </a:xfrm>
        </p:grpSpPr>
        <p:grpSp>
          <p:nvGrpSpPr>
            <p:cNvPr id="7" name="Group 6"/>
            <p:cNvGrpSpPr/>
            <p:nvPr/>
          </p:nvGrpSpPr>
          <p:grpSpPr>
            <a:xfrm>
              <a:off x="6709828" y="1692593"/>
              <a:ext cx="2163234" cy="1249568"/>
              <a:chOff x="6709828" y="1692593"/>
              <a:chExt cx="2163234" cy="1249568"/>
            </a:xfrm>
          </p:grpSpPr>
          <p:grpSp>
            <p:nvGrpSpPr>
              <p:cNvPr id="11" name="Group 10"/>
              <p:cNvGrpSpPr/>
              <p:nvPr/>
            </p:nvGrpSpPr>
            <p:grpSpPr>
              <a:xfrm>
                <a:off x="6709828" y="1692593"/>
                <a:ext cx="2163234" cy="1249568"/>
                <a:chOff x="1322561" y="403544"/>
                <a:chExt cx="1070386" cy="695751"/>
              </a:xfrm>
              <a:solidFill>
                <a:schemeClr val="accent1"/>
              </a:solidFill>
            </p:grpSpPr>
            <p:sp>
              <p:nvSpPr>
                <p:cNvPr id="12" name="Rounded Rectangle 11"/>
                <p:cNvSpPr/>
                <p:nvPr/>
              </p:nvSpPr>
              <p:spPr>
                <a:xfrm>
                  <a:off x="1322561" y="403544"/>
                  <a:ext cx="1070386" cy="6957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ounded Rectangle 4"/>
                <p:cNvSpPr/>
                <p:nvPr/>
              </p:nvSpPr>
              <p:spPr>
                <a:xfrm>
                  <a:off x="1356525" y="437508"/>
                  <a:ext cx="1002458" cy="627823"/>
                </a:xfrm>
                <a:prstGeom prst="rect">
                  <a:avLst/>
                </a:prstGeom>
                <a:solidFill>
                  <a:srgbClr val="4C9AD9"/>
                </a:solid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1600" dirty="0" smtClean="0"/>
                    <a:t>Test Lab</a:t>
                  </a:r>
                  <a:endParaRPr lang="en-US" sz="1600" dirty="0"/>
                </a:p>
              </p:txBody>
            </p:sp>
          </p:grpSp>
          <p:grpSp>
            <p:nvGrpSpPr>
              <p:cNvPr id="290" name="Group 289"/>
              <p:cNvGrpSpPr/>
              <p:nvPr/>
            </p:nvGrpSpPr>
            <p:grpSpPr>
              <a:xfrm>
                <a:off x="6968061" y="2414381"/>
                <a:ext cx="1659467" cy="366918"/>
                <a:chOff x="6857999" y="1284081"/>
                <a:chExt cx="1659467" cy="366918"/>
              </a:xfrm>
            </p:grpSpPr>
            <p:sp>
              <p:nvSpPr>
                <p:cNvPr id="288" name="Rounded Rectangle 287"/>
                <p:cNvSpPr/>
                <p:nvPr/>
              </p:nvSpPr>
              <p:spPr>
                <a:xfrm>
                  <a:off x="6857999" y="1284081"/>
                  <a:ext cx="1659467" cy="366918"/>
                </a:xfrm>
                <a:prstGeom prst="roundRect">
                  <a:avLst/>
                </a:prstGeom>
                <a:solidFill>
                  <a:schemeClr val="bg1"/>
                </a:solidFill>
                <a:ln>
                  <a:solidFill>
                    <a:schemeClr val="bg1"/>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endParaRPr lang="en-US" dirty="0"/>
                </a:p>
              </p:txBody>
            </p:sp>
            <p:grpSp>
              <p:nvGrpSpPr>
                <p:cNvPr id="120" name="Group 119"/>
                <p:cNvGrpSpPr/>
                <p:nvPr/>
              </p:nvGrpSpPr>
              <p:grpSpPr>
                <a:xfrm>
                  <a:off x="6913036" y="1329264"/>
                  <a:ext cx="1579033" cy="275167"/>
                  <a:chOff x="1341967" y="325966"/>
                  <a:chExt cx="3780366" cy="702734"/>
                </a:xfrm>
              </p:grpSpPr>
              <p:pic>
                <p:nvPicPr>
                  <p:cNvPr id="285" name="Picture 284"/>
                  <p:cNvPicPr>
                    <a:picLocks noChangeAspect="1"/>
                  </p:cNvPicPr>
                  <p:nvPr/>
                </p:nvPicPr>
                <p:blipFill>
                  <a:blip r:embed="rId3"/>
                  <a:stretch>
                    <a:fillRect/>
                  </a:stretch>
                </p:blipFill>
                <p:spPr>
                  <a:xfrm>
                    <a:off x="1341967" y="334433"/>
                    <a:ext cx="876300" cy="635000"/>
                  </a:xfrm>
                  <a:prstGeom prst="rect">
                    <a:avLst/>
                  </a:prstGeom>
                </p:spPr>
              </p:pic>
              <p:pic>
                <p:nvPicPr>
                  <p:cNvPr id="287" name="Picture 286"/>
                  <p:cNvPicPr>
                    <a:picLocks noChangeAspect="1"/>
                  </p:cNvPicPr>
                  <p:nvPr/>
                </p:nvPicPr>
                <p:blipFill>
                  <a:blip r:embed="rId4"/>
                  <a:stretch>
                    <a:fillRect/>
                  </a:stretch>
                </p:blipFill>
                <p:spPr>
                  <a:xfrm>
                    <a:off x="4258733" y="372531"/>
                    <a:ext cx="863600" cy="571500"/>
                  </a:xfrm>
                  <a:prstGeom prst="rect">
                    <a:avLst/>
                  </a:prstGeom>
                </p:spPr>
              </p:pic>
              <p:pic>
                <p:nvPicPr>
                  <p:cNvPr id="117" name="Picture 116"/>
                  <p:cNvPicPr>
                    <a:picLocks noChangeAspect="1"/>
                  </p:cNvPicPr>
                  <p:nvPr/>
                </p:nvPicPr>
                <p:blipFill>
                  <a:blip r:embed="rId5"/>
                  <a:stretch>
                    <a:fillRect/>
                  </a:stretch>
                </p:blipFill>
                <p:spPr>
                  <a:xfrm>
                    <a:off x="2963334" y="351366"/>
                    <a:ext cx="609600" cy="584200"/>
                  </a:xfrm>
                  <a:prstGeom prst="rect">
                    <a:avLst/>
                  </a:prstGeom>
                </p:spPr>
              </p:pic>
              <p:pic>
                <p:nvPicPr>
                  <p:cNvPr id="118" name="Picture 117"/>
                  <p:cNvPicPr>
                    <a:picLocks noChangeAspect="1"/>
                  </p:cNvPicPr>
                  <p:nvPr/>
                </p:nvPicPr>
                <p:blipFill>
                  <a:blip r:embed="rId6"/>
                  <a:stretch>
                    <a:fillRect/>
                  </a:stretch>
                </p:blipFill>
                <p:spPr>
                  <a:xfrm>
                    <a:off x="3653366" y="325966"/>
                    <a:ext cx="584200" cy="635000"/>
                  </a:xfrm>
                  <a:prstGeom prst="rect">
                    <a:avLst/>
                  </a:prstGeom>
                </p:spPr>
              </p:pic>
              <p:pic>
                <p:nvPicPr>
                  <p:cNvPr id="119" name="Picture 118"/>
                  <p:cNvPicPr>
                    <a:picLocks noChangeAspect="1"/>
                  </p:cNvPicPr>
                  <p:nvPr/>
                </p:nvPicPr>
                <p:blipFill>
                  <a:blip r:embed="rId7"/>
                  <a:stretch>
                    <a:fillRect/>
                  </a:stretch>
                </p:blipFill>
                <p:spPr>
                  <a:xfrm>
                    <a:off x="2239433" y="355600"/>
                    <a:ext cx="685800" cy="673100"/>
                  </a:xfrm>
                  <a:prstGeom prst="rect">
                    <a:avLst/>
                  </a:prstGeom>
                </p:spPr>
              </p:pic>
            </p:grpSp>
          </p:grpSp>
          <p:sp>
            <p:nvSpPr>
              <p:cNvPr id="310" name="Pentagon 309"/>
              <p:cNvSpPr/>
              <p:nvPr/>
            </p:nvSpPr>
            <p:spPr>
              <a:xfrm>
                <a:off x="6834711" y="2095501"/>
                <a:ext cx="533400" cy="184150"/>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Tests</a:t>
                </a:r>
                <a:endParaRPr lang="en-US" sz="1000" dirty="0"/>
              </a:p>
            </p:txBody>
          </p:sp>
        </p:grpSp>
        <p:cxnSp>
          <p:nvCxnSpPr>
            <p:cNvPr id="415" name="Elbow Connector 414"/>
            <p:cNvCxnSpPr>
              <a:stCxn id="275" idx="0"/>
              <a:endCxn id="12" idx="1"/>
            </p:cNvCxnSpPr>
            <p:nvPr/>
          </p:nvCxnSpPr>
          <p:spPr>
            <a:xfrm rot="5400000" flipH="1" flipV="1">
              <a:off x="5604697" y="1698934"/>
              <a:ext cx="486687" cy="1723575"/>
            </a:xfrm>
            <a:prstGeom prst="bentConnector2">
              <a:avLst/>
            </a:prstGeom>
            <a:ln w="38100" cmpd="sng">
              <a:solidFill>
                <a:schemeClr val="accent5">
                  <a:lumMod val="60000"/>
                  <a:lumOff val="4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cxnSp>
        <p:nvCxnSpPr>
          <p:cNvPr id="304" name="Elbow Connector 303"/>
          <p:cNvCxnSpPr>
            <a:stCxn id="12" idx="1"/>
            <a:endCxn id="302" idx="3"/>
          </p:cNvCxnSpPr>
          <p:nvPr/>
        </p:nvCxnSpPr>
        <p:spPr>
          <a:xfrm rot="10800000" flipV="1">
            <a:off x="5884338" y="2317377"/>
            <a:ext cx="825491" cy="611154"/>
          </a:xfrm>
          <a:prstGeom prst="bentConnector3">
            <a:avLst>
              <a:gd name="adj1" fmla="val 50000"/>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grpSp>
        <p:nvGrpSpPr>
          <p:cNvPr id="430" name="Group 429"/>
          <p:cNvGrpSpPr/>
          <p:nvPr/>
        </p:nvGrpSpPr>
        <p:grpSpPr>
          <a:xfrm>
            <a:off x="8324969" y="2865959"/>
            <a:ext cx="128999" cy="728141"/>
            <a:chOff x="8291101" y="2717805"/>
            <a:chExt cx="128999" cy="728141"/>
          </a:xfrm>
        </p:grpSpPr>
        <p:cxnSp>
          <p:nvCxnSpPr>
            <p:cNvPr id="361" name="Straight Connector 360"/>
            <p:cNvCxnSpPr/>
            <p:nvPr/>
          </p:nvCxnSpPr>
          <p:spPr>
            <a:xfrm flipH="1" flipV="1">
              <a:off x="8365057" y="2717805"/>
              <a:ext cx="8" cy="728141"/>
            </a:xfrm>
            <a:prstGeom prst="line">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19" name="Rectangle 418"/>
            <p:cNvSpPr/>
            <p:nvPr/>
          </p:nvSpPr>
          <p:spPr>
            <a:xfrm>
              <a:off x="8291101" y="2918311"/>
              <a:ext cx="128999" cy="246221"/>
            </a:xfrm>
            <a:prstGeom prst="rect">
              <a:avLst/>
            </a:prstGeom>
            <a:solidFill>
              <a:schemeClr val="bg1"/>
            </a:solidFill>
          </p:spPr>
          <p:txBody>
            <a:bodyPr wrap="square" lIns="0" tIns="0" rIns="0" bIns="0">
              <a:spAutoFit/>
            </a:bodyPr>
            <a:lstStyle/>
            <a:p>
              <a:r>
                <a:rPr lang="en-US" sz="1600" dirty="0">
                  <a:solidFill>
                    <a:srgbClr val="FF0000"/>
                  </a:solidFill>
                  <a:latin typeface="Zapf Dingbats"/>
                  <a:ea typeface="Zapf Dingbats"/>
                  <a:cs typeface="Zapf Dingbats"/>
                  <a:sym typeface="Zapf Dingbats"/>
                </a:rPr>
                <a:t>✖</a:t>
              </a:r>
              <a:endParaRPr lang="en-US" sz="1600" dirty="0">
                <a:solidFill>
                  <a:srgbClr val="FF0000"/>
                </a:solidFill>
              </a:endParaRPr>
            </a:p>
          </p:txBody>
        </p:sp>
      </p:grpSp>
      <p:grpSp>
        <p:nvGrpSpPr>
          <p:cNvPr id="429" name="Group 428"/>
          <p:cNvGrpSpPr/>
          <p:nvPr/>
        </p:nvGrpSpPr>
        <p:grpSpPr>
          <a:xfrm>
            <a:off x="8095520" y="2865959"/>
            <a:ext cx="128999" cy="728141"/>
            <a:chOff x="8061652" y="2717805"/>
            <a:chExt cx="128999" cy="728141"/>
          </a:xfrm>
        </p:grpSpPr>
        <p:cxnSp>
          <p:nvCxnSpPr>
            <p:cNvPr id="360" name="Straight Connector 359"/>
            <p:cNvCxnSpPr/>
            <p:nvPr/>
          </p:nvCxnSpPr>
          <p:spPr>
            <a:xfrm flipH="1" flipV="1">
              <a:off x="812121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0" name="Rectangle 419"/>
            <p:cNvSpPr/>
            <p:nvPr/>
          </p:nvSpPr>
          <p:spPr>
            <a:xfrm>
              <a:off x="8061652"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8" name="Group 427"/>
          <p:cNvGrpSpPr/>
          <p:nvPr/>
        </p:nvGrpSpPr>
        <p:grpSpPr>
          <a:xfrm>
            <a:off x="7853374" y="2865959"/>
            <a:ext cx="128999" cy="728141"/>
            <a:chOff x="7819506" y="2717805"/>
            <a:chExt cx="128999" cy="728141"/>
          </a:xfrm>
        </p:grpSpPr>
        <p:cxnSp>
          <p:nvCxnSpPr>
            <p:cNvPr id="359" name="Straight Connector 358"/>
            <p:cNvCxnSpPr/>
            <p:nvPr/>
          </p:nvCxnSpPr>
          <p:spPr>
            <a:xfrm flipH="1" flipV="1">
              <a:off x="787737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1" name="Rectangle 420"/>
            <p:cNvSpPr/>
            <p:nvPr/>
          </p:nvSpPr>
          <p:spPr>
            <a:xfrm>
              <a:off x="7819506"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7" name="Group 426"/>
          <p:cNvGrpSpPr/>
          <p:nvPr/>
        </p:nvGrpSpPr>
        <p:grpSpPr>
          <a:xfrm>
            <a:off x="7611228" y="2865959"/>
            <a:ext cx="128999" cy="728141"/>
            <a:chOff x="7577360" y="2717805"/>
            <a:chExt cx="128999" cy="728141"/>
          </a:xfrm>
        </p:grpSpPr>
        <p:cxnSp>
          <p:nvCxnSpPr>
            <p:cNvPr id="358" name="Straight Connector 357"/>
            <p:cNvCxnSpPr/>
            <p:nvPr/>
          </p:nvCxnSpPr>
          <p:spPr>
            <a:xfrm flipH="1" flipV="1">
              <a:off x="763353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2" name="Rectangle 421"/>
            <p:cNvSpPr/>
            <p:nvPr/>
          </p:nvSpPr>
          <p:spPr>
            <a:xfrm>
              <a:off x="7577360"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6" name="Group 425"/>
          <p:cNvGrpSpPr/>
          <p:nvPr/>
        </p:nvGrpSpPr>
        <p:grpSpPr>
          <a:xfrm>
            <a:off x="7369082" y="2865959"/>
            <a:ext cx="128999" cy="728141"/>
            <a:chOff x="7335214" y="2717805"/>
            <a:chExt cx="128999" cy="728141"/>
          </a:xfrm>
        </p:grpSpPr>
        <p:cxnSp>
          <p:nvCxnSpPr>
            <p:cNvPr id="357" name="Straight Connector 356"/>
            <p:cNvCxnSpPr/>
            <p:nvPr/>
          </p:nvCxnSpPr>
          <p:spPr>
            <a:xfrm flipH="1" flipV="1">
              <a:off x="738969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3" name="Rectangle 422"/>
            <p:cNvSpPr/>
            <p:nvPr/>
          </p:nvSpPr>
          <p:spPr>
            <a:xfrm>
              <a:off x="7335214"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5" name="Group 424"/>
          <p:cNvGrpSpPr/>
          <p:nvPr/>
        </p:nvGrpSpPr>
        <p:grpSpPr>
          <a:xfrm>
            <a:off x="7126936" y="2865959"/>
            <a:ext cx="128999" cy="728141"/>
            <a:chOff x="7093068" y="2717805"/>
            <a:chExt cx="128999" cy="728141"/>
          </a:xfrm>
        </p:grpSpPr>
        <p:cxnSp>
          <p:nvCxnSpPr>
            <p:cNvPr id="355" name="Straight Connector 354"/>
            <p:cNvCxnSpPr/>
            <p:nvPr/>
          </p:nvCxnSpPr>
          <p:spPr>
            <a:xfrm flipH="1" flipV="1">
              <a:off x="714585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4" name="Rectangle 423"/>
            <p:cNvSpPr/>
            <p:nvPr/>
          </p:nvSpPr>
          <p:spPr>
            <a:xfrm>
              <a:off x="7093068"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sp>
        <p:nvSpPr>
          <p:cNvPr id="434" name="Pentagon 433"/>
          <p:cNvSpPr/>
          <p:nvPr/>
        </p:nvSpPr>
        <p:spPr>
          <a:xfrm>
            <a:off x="39962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grpSp>
        <p:nvGrpSpPr>
          <p:cNvPr id="6" name="Group 5"/>
          <p:cNvGrpSpPr/>
          <p:nvPr/>
        </p:nvGrpSpPr>
        <p:grpSpPr>
          <a:xfrm>
            <a:off x="4986255" y="3413898"/>
            <a:ext cx="3912206" cy="1103047"/>
            <a:chOff x="4986255" y="3413898"/>
            <a:chExt cx="3912206" cy="1103047"/>
          </a:xfrm>
        </p:grpSpPr>
        <p:grpSp>
          <p:nvGrpSpPr>
            <p:cNvPr id="5" name="Group 4"/>
            <p:cNvGrpSpPr/>
            <p:nvPr/>
          </p:nvGrpSpPr>
          <p:grpSpPr>
            <a:xfrm>
              <a:off x="4986255" y="3413898"/>
              <a:ext cx="3912206" cy="1103047"/>
              <a:chOff x="4986255" y="3413898"/>
              <a:chExt cx="3912206" cy="1103047"/>
            </a:xfrm>
          </p:grpSpPr>
          <p:sp>
            <p:nvSpPr>
              <p:cNvPr id="264" name="Rounded Rectangle 263"/>
              <p:cNvSpPr/>
              <p:nvPr/>
            </p:nvSpPr>
            <p:spPr>
              <a:xfrm>
                <a:off x="6705590" y="3498094"/>
                <a:ext cx="2192871" cy="10188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1600" dirty="0" smtClean="0"/>
                  <a:t>Test Environment</a:t>
                </a:r>
                <a:endParaRPr lang="en-US" sz="1600" dirty="0"/>
              </a:p>
            </p:txBody>
          </p:sp>
          <p:cxnSp>
            <p:nvCxnSpPr>
              <p:cNvPr id="293" name="Elbow Connector 292"/>
              <p:cNvCxnSpPr>
                <a:stCxn id="268" idx="2"/>
                <a:endCxn id="264" idx="1"/>
              </p:cNvCxnSpPr>
              <p:nvPr/>
            </p:nvCxnSpPr>
            <p:spPr>
              <a:xfrm rot="16200000" flipH="1">
                <a:off x="5549112" y="2851041"/>
                <a:ext cx="593621" cy="1719336"/>
              </a:xfrm>
              <a:prstGeom prst="bentConnector2">
                <a:avLst/>
              </a:prstGeom>
              <a:ln w="38100" cmpd="sng">
                <a:solidFill>
                  <a:schemeClr val="accent5">
                    <a:lumMod val="60000"/>
                    <a:lumOff val="4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sp>
          <p:nvSpPr>
            <p:cNvPr id="433" name="Pentagon 432"/>
            <p:cNvSpPr/>
            <p:nvPr/>
          </p:nvSpPr>
          <p:spPr>
            <a:xfrm>
              <a:off x="6849534" y="3912674"/>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35" name="Pentagon 434"/>
            <p:cNvSpPr/>
            <p:nvPr/>
          </p:nvSpPr>
          <p:spPr>
            <a:xfrm>
              <a:off x="7484533" y="39126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grpSp>
      <p:grpSp>
        <p:nvGrpSpPr>
          <p:cNvPr id="10" name="Group 9"/>
          <p:cNvGrpSpPr/>
          <p:nvPr/>
        </p:nvGrpSpPr>
        <p:grpSpPr>
          <a:xfrm>
            <a:off x="6028268" y="1147233"/>
            <a:ext cx="1763178" cy="545360"/>
            <a:chOff x="6028268" y="1147233"/>
            <a:chExt cx="1763178" cy="545360"/>
          </a:xfrm>
        </p:grpSpPr>
        <p:cxnSp>
          <p:nvCxnSpPr>
            <p:cNvPr id="292" name="Elbow Connector 291"/>
            <p:cNvCxnSpPr>
              <a:stCxn id="12" idx="0"/>
              <a:endCxn id="368" idx="3"/>
            </p:cNvCxnSpPr>
            <p:nvPr/>
          </p:nvCxnSpPr>
          <p:spPr>
            <a:xfrm rot="16200000" flipV="1">
              <a:off x="6764174" y="665322"/>
              <a:ext cx="291365" cy="1763178"/>
            </a:xfrm>
            <a:prstGeom prst="bentConnector2">
              <a:avLst/>
            </a:prstGeom>
            <a:ln w="41275" cmpd="sng">
              <a:solidFill>
                <a:schemeClr val="accent1">
                  <a:lumMod val="60000"/>
                  <a:lumOff val="40000"/>
                </a:schemeClr>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sp>
          <p:nvSpPr>
            <p:cNvPr id="439" name="TextBox 438"/>
            <p:cNvSpPr txBox="1"/>
            <p:nvPr/>
          </p:nvSpPr>
          <p:spPr>
            <a:xfrm>
              <a:off x="6654796" y="1147233"/>
              <a:ext cx="607859" cy="276999"/>
            </a:xfrm>
            <a:prstGeom prst="rect">
              <a:avLst/>
            </a:prstGeom>
            <a:noFill/>
          </p:spPr>
          <p:txBody>
            <a:bodyPr wrap="none" rtlCol="0">
              <a:spAutoFit/>
            </a:bodyPr>
            <a:lstStyle/>
            <a:p>
              <a:r>
                <a:rPr lang="en-US" sz="1200" dirty="0" smtClean="0">
                  <a:solidFill>
                    <a:schemeClr val="bg1">
                      <a:lumMod val="65000"/>
                    </a:schemeClr>
                  </a:solidFill>
                </a:rPr>
                <a:t>results</a:t>
              </a:r>
              <a:endParaRPr lang="en-US" sz="1200" dirty="0">
                <a:solidFill>
                  <a:schemeClr val="bg1">
                    <a:lumMod val="65000"/>
                  </a:schemeClr>
                </a:solidFill>
              </a:endParaRPr>
            </a:p>
          </p:txBody>
        </p:sp>
      </p:grpSp>
      <p:grpSp>
        <p:nvGrpSpPr>
          <p:cNvPr id="444" name="Group 443"/>
          <p:cNvGrpSpPr/>
          <p:nvPr/>
        </p:nvGrpSpPr>
        <p:grpSpPr>
          <a:xfrm>
            <a:off x="2870625" y="3138031"/>
            <a:ext cx="324051" cy="275868"/>
            <a:chOff x="1322561" y="403544"/>
            <a:chExt cx="1070386" cy="695751"/>
          </a:xfrm>
          <a:solidFill>
            <a:srgbClr val="3366FF"/>
          </a:solidFill>
        </p:grpSpPr>
        <p:sp>
          <p:nvSpPr>
            <p:cNvPr id="445" name="Rounded Rectangle 444"/>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46"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Store</a:t>
              </a:r>
              <a:endParaRPr lang="en-US" sz="800" kern="1200" dirty="0"/>
            </a:p>
          </p:txBody>
        </p:sp>
      </p:grpSp>
      <p:sp>
        <p:nvSpPr>
          <p:cNvPr id="450" name="Rounded Rectangle 449"/>
          <p:cNvSpPr/>
          <p:nvPr/>
        </p:nvSpPr>
        <p:spPr>
          <a:xfrm>
            <a:off x="3962407" y="31380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sp>
        <p:nvSpPr>
          <p:cNvPr id="468" name="Pentagon 467"/>
          <p:cNvSpPr/>
          <p:nvPr/>
        </p:nvSpPr>
        <p:spPr>
          <a:xfrm>
            <a:off x="3996267" y="4488408"/>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46916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365" name="TextBox 364"/>
          <p:cNvSpPr txBox="1"/>
          <p:nvPr/>
        </p:nvSpPr>
        <p:spPr>
          <a:xfrm>
            <a:off x="2492529" y="2459577"/>
            <a:ext cx="1099379" cy="338554"/>
          </a:xfrm>
          <a:prstGeom prst="rect">
            <a:avLst/>
          </a:prstGeom>
          <a:noFill/>
        </p:spPr>
        <p:txBody>
          <a:bodyPr wrap="none" rtlCol="0">
            <a:spAutoFit/>
          </a:bodyPr>
          <a:lstStyle/>
          <a:p>
            <a:pPr algn="ctr"/>
            <a:r>
              <a:rPr lang="en-US" sz="1600" b="1" dirty="0" smtClean="0">
                <a:solidFill>
                  <a:srgbClr val="FFFFFF"/>
                </a:solidFill>
                <a:cs typeface="Helvetica Neue Light"/>
              </a:rPr>
              <a:t>Build Code</a:t>
            </a:r>
            <a:endParaRPr lang="en-US" sz="1600" b="1" dirty="0">
              <a:solidFill>
                <a:srgbClr val="FFFFFF"/>
              </a:solidFill>
              <a:cs typeface="Helvetica Neue Light"/>
            </a:endParaRPr>
          </a:p>
        </p:txBody>
      </p:sp>
      <p:sp>
        <p:nvSpPr>
          <p:cNvPr id="470" name="TextBox 469"/>
          <p:cNvSpPr txBox="1"/>
          <p:nvPr/>
        </p:nvSpPr>
        <p:spPr>
          <a:xfrm>
            <a:off x="4968906" y="2459577"/>
            <a:ext cx="1006505" cy="338554"/>
          </a:xfrm>
          <a:prstGeom prst="rect">
            <a:avLst/>
          </a:prstGeom>
          <a:noFill/>
        </p:spPr>
        <p:txBody>
          <a:bodyPr wrap="none" rtlCol="0">
            <a:spAutoFit/>
          </a:bodyPr>
          <a:lstStyle/>
          <a:p>
            <a:pPr algn="ctr"/>
            <a:r>
              <a:rPr lang="en-US" sz="1600" b="1" dirty="0" smtClean="0">
                <a:solidFill>
                  <a:srgbClr val="FFFFFF"/>
                </a:solidFill>
                <a:cs typeface="Helvetica Neue Light"/>
              </a:rPr>
              <a:t>Run Tests</a:t>
            </a:r>
            <a:endParaRPr lang="en-US" sz="1600" b="1" dirty="0">
              <a:solidFill>
                <a:srgbClr val="FFFFFF"/>
              </a:solidFill>
              <a:cs typeface="Helvetica Neue Light"/>
            </a:endParaRPr>
          </a:p>
        </p:txBody>
      </p:sp>
      <p:grpSp>
        <p:nvGrpSpPr>
          <p:cNvPr id="471" name="Group 470"/>
          <p:cNvGrpSpPr/>
          <p:nvPr/>
        </p:nvGrpSpPr>
        <p:grpSpPr>
          <a:xfrm>
            <a:off x="2480151" y="3138031"/>
            <a:ext cx="324051" cy="275868"/>
            <a:chOff x="1322561" y="403544"/>
            <a:chExt cx="1070386" cy="695751"/>
          </a:xfrm>
          <a:solidFill>
            <a:srgbClr val="3366FF"/>
          </a:solidFill>
        </p:grpSpPr>
        <p:sp>
          <p:nvSpPr>
            <p:cNvPr id="472" name="Rounded Rectangle 47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7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Scan</a:t>
              </a:r>
              <a:endParaRPr lang="en-US" sz="800" kern="1200" dirty="0"/>
            </a:p>
          </p:txBody>
        </p:sp>
      </p:grpSp>
      <p:cxnSp>
        <p:nvCxnSpPr>
          <p:cNvPr id="478" name="Straight Connector 477"/>
          <p:cNvCxnSpPr>
            <a:stCxn id="397" idx="3"/>
            <a:endCxn id="257" idx="0"/>
          </p:cNvCxnSpPr>
          <p:nvPr/>
        </p:nvCxnSpPr>
        <p:spPr>
          <a:xfrm>
            <a:off x="3064935" y="1553626"/>
            <a:ext cx="4233" cy="2911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482" name="Group 481"/>
          <p:cNvGrpSpPr/>
          <p:nvPr/>
        </p:nvGrpSpPr>
        <p:grpSpPr>
          <a:xfrm>
            <a:off x="3962401" y="2790597"/>
            <a:ext cx="711199" cy="284634"/>
            <a:chOff x="1322561" y="403544"/>
            <a:chExt cx="1070386" cy="695751"/>
          </a:xfrm>
          <a:solidFill>
            <a:srgbClr val="FF8000"/>
          </a:solidFill>
        </p:grpSpPr>
        <p:sp>
          <p:nvSpPr>
            <p:cNvPr id="483" name="Rounded Rectangle 48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grpSp>
        <p:nvGrpSpPr>
          <p:cNvPr id="490" name="Group 489"/>
          <p:cNvGrpSpPr/>
          <p:nvPr/>
        </p:nvGrpSpPr>
        <p:grpSpPr>
          <a:xfrm>
            <a:off x="2870625" y="2790597"/>
            <a:ext cx="324051" cy="275868"/>
            <a:chOff x="1322561" y="403544"/>
            <a:chExt cx="1070386" cy="695751"/>
          </a:xfrm>
          <a:solidFill>
            <a:srgbClr val="3366FF"/>
          </a:solidFill>
        </p:grpSpPr>
        <p:sp>
          <p:nvSpPr>
            <p:cNvPr id="491" name="Rounded Rectangle 49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9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Unit test</a:t>
              </a:r>
              <a:endParaRPr lang="en-US" sz="800" kern="1200" dirty="0"/>
            </a:p>
          </p:txBody>
        </p:sp>
      </p:grpSp>
      <p:cxnSp>
        <p:nvCxnSpPr>
          <p:cNvPr id="493" name="Straight Connector 492"/>
          <p:cNvCxnSpPr/>
          <p:nvPr/>
        </p:nvCxnSpPr>
        <p:spPr>
          <a:xfrm flipV="1">
            <a:off x="2286000" y="2070101"/>
            <a:ext cx="0" cy="736599"/>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498" name="Pentagon 497"/>
          <p:cNvSpPr/>
          <p:nvPr/>
        </p:nvSpPr>
        <p:spPr>
          <a:xfrm>
            <a:off x="2531534" y="4488407"/>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sp>
        <p:nvSpPr>
          <p:cNvPr id="499" name="Pentagon 498"/>
          <p:cNvSpPr/>
          <p:nvPr/>
        </p:nvSpPr>
        <p:spPr>
          <a:xfrm>
            <a:off x="32596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nvGrpSpPr>
          <p:cNvPr id="9" name="Group 8"/>
          <p:cNvGrpSpPr/>
          <p:nvPr/>
        </p:nvGrpSpPr>
        <p:grpSpPr>
          <a:xfrm>
            <a:off x="5884338" y="3275966"/>
            <a:ext cx="2829972" cy="800735"/>
            <a:chOff x="5884338" y="3275966"/>
            <a:chExt cx="2829972" cy="800735"/>
          </a:xfrm>
        </p:grpSpPr>
        <p:cxnSp>
          <p:nvCxnSpPr>
            <p:cNvPr id="308" name="Elbow Connector 307"/>
            <p:cNvCxnSpPr>
              <a:stCxn id="264" idx="1"/>
              <a:endCxn id="261" idx="3"/>
            </p:cNvCxnSpPr>
            <p:nvPr/>
          </p:nvCxnSpPr>
          <p:spPr>
            <a:xfrm rot="10800000">
              <a:off x="5884338" y="3275966"/>
              <a:ext cx="821253" cy="731555"/>
            </a:xfrm>
            <a:prstGeom prst="bentConnector3">
              <a:avLst>
                <a:gd name="adj1" fmla="val 50000"/>
              </a:avLst>
            </a:prstGeom>
            <a:ln w="38100" cmpd="sng">
              <a:solidFill>
                <a:srgbClr val="3366FF"/>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505" name="Pentagon 504"/>
            <p:cNvSpPr/>
            <p:nvPr/>
          </p:nvSpPr>
          <p:spPr>
            <a:xfrm>
              <a:off x="8119532" y="39126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cxnSp>
        <p:nvCxnSpPr>
          <p:cNvPr id="509" name="Straight Connector 508"/>
          <p:cNvCxnSpPr/>
          <p:nvPr/>
        </p:nvCxnSpPr>
        <p:spPr>
          <a:xfrm flipH="1" flipV="1">
            <a:off x="4114801" y="2061635"/>
            <a:ext cx="8466" cy="711198"/>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flipV="1">
            <a:off x="2074333" y="3441701"/>
            <a:ext cx="0" cy="677332"/>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flipV="1">
            <a:off x="4114800" y="3424766"/>
            <a:ext cx="0" cy="677332"/>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2"/>
          </p:nvPr>
        </p:nvSpPr>
        <p:spPr/>
        <p:txBody>
          <a:bodyPr/>
          <a:lstStyle/>
          <a:p>
            <a:r>
              <a:rPr lang="en-US" dirty="0"/>
              <a:t>Build a Software Factory</a:t>
            </a:r>
          </a:p>
        </p:txBody>
      </p:sp>
      <p:grpSp>
        <p:nvGrpSpPr>
          <p:cNvPr id="124" name="Group 123"/>
          <p:cNvGrpSpPr/>
          <p:nvPr/>
        </p:nvGrpSpPr>
        <p:grpSpPr>
          <a:xfrm>
            <a:off x="6625349" y="4631070"/>
            <a:ext cx="2097227" cy="498060"/>
            <a:chOff x="6625349" y="4631070"/>
            <a:chExt cx="2097227" cy="498060"/>
          </a:xfrm>
        </p:grpSpPr>
        <p:sp>
          <p:nvSpPr>
            <p:cNvPr id="125" name="TextBox 124"/>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126" name="Picture 2" descr="C:\Users\lmcdowell\Downloads\MagenTy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41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smtClean="0"/>
              <a:t>Cambridge Satchel  ;-)</a:t>
            </a:r>
            <a:endParaRPr lang="en-US" dirty="0"/>
          </a:p>
        </p:txBody>
      </p:sp>
      <p:pic>
        <p:nvPicPr>
          <p:cNvPr id="7" name="Picture 6"/>
          <p:cNvPicPr>
            <a:picLocks noChangeAspect="1"/>
          </p:cNvPicPr>
          <p:nvPr/>
        </p:nvPicPr>
        <p:blipFill>
          <a:blip r:embed="rId3"/>
          <a:stretch>
            <a:fillRect/>
          </a:stretch>
        </p:blipFill>
        <p:spPr>
          <a:xfrm>
            <a:off x="1660731" y="605451"/>
            <a:ext cx="4765469" cy="4538049"/>
          </a:xfrm>
          <a:prstGeom prst="rect">
            <a:avLst/>
          </a:prstGeom>
        </p:spPr>
      </p:pic>
      <p:sp>
        <p:nvSpPr>
          <p:cNvPr id="8" name="Rectangle 7"/>
          <p:cNvSpPr/>
          <p:nvPr/>
        </p:nvSpPr>
        <p:spPr>
          <a:xfrm>
            <a:off x="2769224" y="1442583"/>
            <a:ext cx="1415910" cy="100948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240414" y="1646866"/>
            <a:ext cx="1712626" cy="100948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71274" y="2963712"/>
            <a:ext cx="1646409" cy="100948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535244" y="2720172"/>
            <a:ext cx="1510975" cy="100948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995605" y="1886035"/>
            <a:ext cx="289188" cy="100948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4"/>
          <a:stretch>
            <a:fillRect/>
          </a:stretch>
        </p:blipFill>
        <p:spPr>
          <a:xfrm>
            <a:off x="5179505" y="1043004"/>
            <a:ext cx="1030795" cy="773096"/>
          </a:xfrm>
          <a:prstGeom prst="rect">
            <a:avLst/>
          </a:prstGeom>
        </p:spPr>
      </p:pic>
      <p:sp>
        <p:nvSpPr>
          <p:cNvPr id="26" name="Oval 25"/>
          <p:cNvSpPr/>
          <p:nvPr/>
        </p:nvSpPr>
        <p:spPr>
          <a:xfrm>
            <a:off x="3767575" y="2900563"/>
            <a:ext cx="229698" cy="189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11642" y="2900563"/>
            <a:ext cx="229698" cy="189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882424" y="3242103"/>
            <a:ext cx="229698" cy="189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537877" y="3205363"/>
            <a:ext cx="229698" cy="189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690277" y="3357763"/>
            <a:ext cx="229698" cy="189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544107" y="3622718"/>
            <a:ext cx="1059304" cy="646331"/>
          </a:xfrm>
          <a:prstGeom prst="rect">
            <a:avLst/>
          </a:prstGeom>
          <a:solidFill>
            <a:srgbClr val="FFFFFF"/>
          </a:solidFill>
        </p:spPr>
        <p:txBody>
          <a:bodyPr wrap="none" rtlCol="0">
            <a:spAutoFit/>
          </a:bodyPr>
          <a:lstStyle/>
          <a:p>
            <a:pPr algn="ctr"/>
            <a:r>
              <a:rPr lang="en-US" dirty="0" smtClean="0"/>
              <a:t>Everyone</a:t>
            </a:r>
          </a:p>
          <a:p>
            <a:pPr algn="ctr"/>
            <a:r>
              <a:rPr lang="en-US" dirty="0" smtClean="0"/>
              <a:t>else</a:t>
            </a:r>
            <a:endParaRPr lang="en-US" dirty="0"/>
          </a:p>
        </p:txBody>
      </p:sp>
      <p:sp>
        <p:nvSpPr>
          <p:cNvPr id="32" name="TextBox 31"/>
          <p:cNvSpPr txBox="1"/>
          <p:nvPr/>
        </p:nvSpPr>
        <p:spPr>
          <a:xfrm>
            <a:off x="4453851" y="1755818"/>
            <a:ext cx="1202222" cy="646331"/>
          </a:xfrm>
          <a:prstGeom prst="rect">
            <a:avLst/>
          </a:prstGeom>
          <a:solidFill>
            <a:srgbClr val="FFFFFF"/>
          </a:solidFill>
        </p:spPr>
        <p:txBody>
          <a:bodyPr wrap="none" rtlCol="0">
            <a:spAutoFit/>
          </a:bodyPr>
          <a:lstStyle/>
          <a:p>
            <a:pPr algn="ctr"/>
            <a:r>
              <a:rPr lang="en-US" dirty="0" smtClean="0"/>
              <a:t>Cambridge</a:t>
            </a:r>
          </a:p>
          <a:p>
            <a:pPr algn="ctr"/>
            <a:r>
              <a:rPr lang="en-US" dirty="0" smtClean="0"/>
              <a:t>Satchel</a:t>
            </a:r>
            <a:endParaRPr lang="en-US" dirty="0"/>
          </a:p>
        </p:txBody>
      </p:sp>
      <p:pic>
        <p:nvPicPr>
          <p:cNvPr id="34" name="Picture 33"/>
          <p:cNvPicPr>
            <a:picLocks noChangeAspect="1"/>
          </p:cNvPicPr>
          <p:nvPr/>
        </p:nvPicPr>
        <p:blipFill rotWithShape="1">
          <a:blip r:embed="rId3"/>
          <a:srcRect l="87741" t="53544" b="35822"/>
          <a:stretch/>
        </p:blipFill>
        <p:spPr>
          <a:xfrm>
            <a:off x="5842000" y="2120900"/>
            <a:ext cx="584200" cy="482600"/>
          </a:xfrm>
          <a:prstGeom prst="rect">
            <a:avLst/>
          </a:prstGeom>
        </p:spPr>
      </p:pic>
      <p:sp>
        <p:nvSpPr>
          <p:cNvPr id="2" name="TextBox 1"/>
          <p:cNvSpPr txBox="1"/>
          <p:nvPr/>
        </p:nvSpPr>
        <p:spPr>
          <a:xfrm>
            <a:off x="6515100" y="2095500"/>
            <a:ext cx="1852791" cy="369332"/>
          </a:xfrm>
          <a:prstGeom prst="rect">
            <a:avLst/>
          </a:prstGeom>
          <a:noFill/>
        </p:spPr>
        <p:txBody>
          <a:bodyPr wrap="none" rtlCol="0">
            <a:spAutoFit/>
          </a:bodyPr>
          <a:lstStyle/>
          <a:p>
            <a:r>
              <a:rPr lang="en-US" dirty="0" smtClean="0"/>
              <a:t>Affordable Luxury</a:t>
            </a:r>
            <a:endParaRPr lang="en-US" dirty="0"/>
          </a:p>
        </p:txBody>
      </p:sp>
    </p:spTree>
    <p:extLst>
      <p:ext uri="{BB962C8B-B14F-4D97-AF65-F5344CB8AC3E}">
        <p14:creationId xmlns:p14="http://schemas.microsoft.com/office/powerpoint/2010/main" val="243303128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ounded Rectangle 253"/>
          <p:cNvSpPr/>
          <p:nvPr/>
        </p:nvSpPr>
        <p:spPr>
          <a:xfrm>
            <a:off x="1346199" y="3103033"/>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367" name="TextBox 366"/>
          <p:cNvSpPr txBox="1"/>
          <p:nvPr/>
        </p:nvSpPr>
        <p:spPr>
          <a:xfrm>
            <a:off x="4647801" y="3238513"/>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83" name="Pentagon 382"/>
          <p:cNvSpPr/>
          <p:nvPr/>
        </p:nvSpPr>
        <p:spPr>
          <a:xfrm>
            <a:off x="1642536" y="3248039"/>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434" name="Pentagon 433"/>
          <p:cNvSpPr/>
          <p:nvPr/>
        </p:nvSpPr>
        <p:spPr>
          <a:xfrm>
            <a:off x="3996266" y="32438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sp>
        <p:nvSpPr>
          <p:cNvPr id="468" name="Pentagon 467"/>
          <p:cNvSpPr/>
          <p:nvPr/>
        </p:nvSpPr>
        <p:spPr>
          <a:xfrm>
            <a:off x="3996267" y="3455474"/>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3658673"/>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grpSp>
        <p:nvGrpSpPr>
          <p:cNvPr id="9" name="Group 8"/>
          <p:cNvGrpSpPr/>
          <p:nvPr/>
        </p:nvGrpSpPr>
        <p:grpSpPr>
          <a:xfrm>
            <a:off x="2523068" y="3243806"/>
            <a:ext cx="603244" cy="375694"/>
            <a:chOff x="2523068" y="3243806"/>
            <a:chExt cx="603244" cy="375694"/>
          </a:xfrm>
        </p:grpSpPr>
        <p:sp>
          <p:nvSpPr>
            <p:cNvPr id="253" name="Pentagon 252"/>
            <p:cNvSpPr/>
            <p:nvPr/>
          </p:nvSpPr>
          <p:spPr>
            <a:xfrm>
              <a:off x="2523068" y="3243806"/>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sp>
          <p:nvSpPr>
            <p:cNvPr id="498" name="Pentagon 497"/>
            <p:cNvSpPr/>
            <p:nvPr/>
          </p:nvSpPr>
          <p:spPr>
            <a:xfrm>
              <a:off x="2531534" y="3455473"/>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grpSp>
      <p:sp>
        <p:nvSpPr>
          <p:cNvPr id="499" name="Pentagon 498"/>
          <p:cNvSpPr/>
          <p:nvPr/>
        </p:nvSpPr>
        <p:spPr>
          <a:xfrm>
            <a:off x="3259666" y="32438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sp>
        <p:nvSpPr>
          <p:cNvPr id="368" name="Rounded Rectangle 367"/>
          <p:cNvSpPr/>
          <p:nvPr/>
        </p:nvSpPr>
        <p:spPr>
          <a:xfrm>
            <a:off x="1346199" y="1384288"/>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grpSp>
        <p:nvGrpSpPr>
          <p:cNvPr id="256" name="Group 255"/>
          <p:cNvGrpSpPr/>
          <p:nvPr/>
        </p:nvGrpSpPr>
        <p:grpSpPr>
          <a:xfrm>
            <a:off x="1735667" y="2615199"/>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sp>
        <p:nvSpPr>
          <p:cNvPr id="370" name="TextBox 369"/>
          <p:cNvSpPr txBox="1"/>
          <p:nvPr/>
        </p:nvSpPr>
        <p:spPr>
          <a:xfrm>
            <a:off x="4607506" y="1841492"/>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a:solidFill>
                  <a:schemeClr val="bg1"/>
                </a:solidFill>
                <a:cs typeface="Helvetica Neue Light"/>
              </a:rPr>
              <a:t>T</a:t>
            </a:r>
            <a:r>
              <a:rPr lang="en-US" sz="1600" b="1" dirty="0" smtClean="0">
                <a:solidFill>
                  <a:schemeClr val="bg1"/>
                </a:solidFill>
                <a:cs typeface="Helvetica Neue Light"/>
              </a:rPr>
              <a:t>ooling</a:t>
            </a:r>
            <a:endParaRPr lang="en-US" sz="1600" b="1" dirty="0">
              <a:solidFill>
                <a:schemeClr val="bg1"/>
              </a:solidFill>
              <a:cs typeface="Helvetica Neue Light"/>
            </a:endParaRPr>
          </a:p>
        </p:txBody>
      </p:sp>
      <p:sp>
        <p:nvSpPr>
          <p:cNvPr id="372" name="Rounded Rectangle 371"/>
          <p:cNvSpPr/>
          <p:nvPr/>
        </p:nvSpPr>
        <p:spPr>
          <a:xfrm>
            <a:off x="1719566" y="1539926"/>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6" y="2081794"/>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5" y="2081794"/>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5" y="1539926"/>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97" name="Can 396"/>
          <p:cNvSpPr/>
          <p:nvPr/>
        </p:nvSpPr>
        <p:spPr>
          <a:xfrm>
            <a:off x="2794000" y="1684859"/>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5" y="2163233"/>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399" y="2163233"/>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2" y="1917703"/>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3" y="1926170"/>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397" idx="3"/>
            <a:endCxn id="257" idx="0"/>
          </p:cNvCxnSpPr>
          <p:nvPr/>
        </p:nvCxnSpPr>
        <p:spPr>
          <a:xfrm>
            <a:off x="3064934" y="2336792"/>
            <a:ext cx="4233" cy="2784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6" name="Subtitle 5"/>
          <p:cNvSpPr>
            <a:spLocks noGrp="1"/>
          </p:cNvSpPr>
          <p:nvPr>
            <p:ph type="subTitle" idx="12"/>
          </p:nvPr>
        </p:nvSpPr>
        <p:spPr/>
        <p:txBody>
          <a:bodyPr/>
          <a:lstStyle/>
          <a:p>
            <a:r>
              <a:rPr lang="en-US" dirty="0"/>
              <a:t>Build a Software Factory</a:t>
            </a:r>
          </a:p>
        </p:txBody>
      </p:sp>
      <p:grpSp>
        <p:nvGrpSpPr>
          <p:cNvPr id="46" name="Group 45"/>
          <p:cNvGrpSpPr/>
          <p:nvPr/>
        </p:nvGrpSpPr>
        <p:grpSpPr>
          <a:xfrm>
            <a:off x="6625349" y="4631070"/>
            <a:ext cx="2097227" cy="498060"/>
            <a:chOff x="6625349" y="4631070"/>
            <a:chExt cx="2097227" cy="498060"/>
          </a:xfrm>
        </p:grpSpPr>
        <p:sp>
          <p:nvSpPr>
            <p:cNvPr id="47" name="TextBox 46"/>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48" name="Picture 2" descr="C:\Users\lmcdowell\Downloads\MagenTy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261100" y="901700"/>
            <a:ext cx="2667436" cy="3716670"/>
            <a:chOff x="6261100" y="901700"/>
            <a:chExt cx="2667436" cy="3716670"/>
          </a:xfrm>
        </p:grpSpPr>
        <p:sp>
          <p:nvSpPr>
            <p:cNvPr id="49" name="Rounded Rectangle 48"/>
            <p:cNvSpPr/>
            <p:nvPr/>
          </p:nvSpPr>
          <p:spPr>
            <a:xfrm>
              <a:off x="6261100" y="901700"/>
              <a:ext cx="2667436" cy="3716670"/>
            </a:xfrm>
            <a:prstGeom prst="roundRect">
              <a:avLst/>
            </a:prstGeom>
            <a:solidFill>
              <a:schemeClr val="bg1">
                <a:lumMod val="85000"/>
              </a:schemeClr>
            </a:solidFill>
            <a:ln>
              <a:noFill/>
            </a:ln>
            <a:effectLst>
              <a:outerShdw blurRad="12700" dir="19800000" algn="tl" rotWithShape="0">
                <a:schemeClr val="bg1">
                  <a:lumMod val="65000"/>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50" name="TextBox 49"/>
            <p:cNvSpPr txBox="1"/>
            <p:nvPr/>
          </p:nvSpPr>
          <p:spPr>
            <a:xfrm>
              <a:off x="6400801" y="1166328"/>
              <a:ext cx="2402968" cy="313932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Fully Integrated tools: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51" name="Rectangle 50"/>
            <p:cNvSpPr/>
            <p:nvPr/>
          </p:nvSpPr>
          <p:spPr>
            <a:xfrm>
              <a:off x="6438900" y="1536692"/>
              <a:ext cx="2419186" cy="2585323"/>
            </a:xfrm>
            <a:prstGeom prst="rect">
              <a:avLst/>
            </a:prstGeom>
          </p:spPr>
          <p:txBody>
            <a:bodyPr wrap="square">
              <a:spAutoFit/>
            </a:bodyPr>
            <a:lstStyle/>
            <a:p>
              <a:pPr marL="285750" indent="-285750">
                <a:buFont typeface="Arial"/>
                <a:buChar char="•"/>
              </a:pPr>
              <a:r>
                <a:rPr lang="en-US" i="1" dirty="0" smtClean="0">
                  <a:solidFill>
                    <a:schemeClr val="bg1"/>
                  </a:solidFill>
                </a:rPr>
                <a:t>Requirements/Wiki</a:t>
              </a:r>
            </a:p>
            <a:p>
              <a:pPr marL="285750" indent="-285750">
                <a:buFont typeface="Arial"/>
                <a:buChar char="•"/>
              </a:pPr>
              <a:r>
                <a:rPr lang="en-US" i="1" dirty="0" smtClean="0">
                  <a:solidFill>
                    <a:schemeClr val="bg1"/>
                  </a:solidFill>
                </a:rPr>
                <a:t>Source Code Mgt.</a:t>
              </a:r>
              <a:endParaRPr lang="en-US" i="1" dirty="0">
                <a:solidFill>
                  <a:schemeClr val="bg1"/>
                </a:solidFill>
              </a:endParaRPr>
            </a:p>
            <a:p>
              <a:pPr marL="285750" indent="-285750">
                <a:buFont typeface="Arial"/>
                <a:buChar char="•"/>
              </a:pPr>
              <a:r>
                <a:rPr lang="en-US" i="1" dirty="0" smtClean="0">
                  <a:solidFill>
                    <a:schemeClr val="bg1"/>
                  </a:solidFill>
                </a:rPr>
                <a:t>Binary Store</a:t>
              </a:r>
            </a:p>
            <a:p>
              <a:pPr marL="285750" indent="-285750">
                <a:buFont typeface="Arial"/>
                <a:buChar char="•"/>
              </a:pPr>
              <a:r>
                <a:rPr lang="en-US" i="1" dirty="0" smtClean="0">
                  <a:solidFill>
                    <a:schemeClr val="bg1"/>
                  </a:solidFill>
                </a:rPr>
                <a:t>Code </a:t>
              </a:r>
              <a:r>
                <a:rPr lang="en-US" i="1" dirty="0">
                  <a:solidFill>
                    <a:schemeClr val="bg1"/>
                  </a:solidFill>
                </a:rPr>
                <a:t>check-</a:t>
              </a:r>
              <a:r>
                <a:rPr lang="en-US" i="1" dirty="0" smtClean="0">
                  <a:solidFill>
                    <a:schemeClr val="bg1"/>
                  </a:solidFill>
                </a:rPr>
                <a:t>in/build</a:t>
              </a:r>
              <a:endParaRPr lang="en-US" i="1" dirty="0">
                <a:solidFill>
                  <a:schemeClr val="bg1"/>
                </a:solidFill>
              </a:endParaRPr>
            </a:p>
            <a:p>
              <a:pPr marL="285750" indent="-285750">
                <a:buFont typeface="Arial"/>
                <a:buChar char="•"/>
              </a:pPr>
              <a:r>
                <a:rPr lang="en-US" i="1" dirty="0" smtClean="0">
                  <a:solidFill>
                    <a:schemeClr val="bg1"/>
                  </a:solidFill>
                </a:rPr>
                <a:t>Code Quality </a:t>
              </a:r>
              <a:r>
                <a:rPr lang="en-US" i="1" dirty="0">
                  <a:solidFill>
                    <a:schemeClr val="bg1"/>
                  </a:solidFill>
                </a:rPr>
                <a:t>scan</a:t>
              </a:r>
            </a:p>
            <a:p>
              <a:pPr marL="285750" indent="-285750">
                <a:buFont typeface="Arial"/>
                <a:buChar char="•"/>
              </a:pPr>
              <a:r>
                <a:rPr lang="en-US" i="1" dirty="0" smtClean="0">
                  <a:solidFill>
                    <a:schemeClr val="bg1"/>
                  </a:solidFill>
                </a:rPr>
                <a:t>Environment Mgt.</a:t>
              </a:r>
              <a:endParaRPr lang="en-US" i="1" dirty="0">
                <a:solidFill>
                  <a:schemeClr val="bg1"/>
                </a:solidFill>
              </a:endParaRPr>
            </a:p>
            <a:p>
              <a:pPr marL="285750" indent="-285750">
                <a:buFont typeface="Arial"/>
                <a:buChar char="•"/>
              </a:pPr>
              <a:r>
                <a:rPr lang="en-US" i="1" dirty="0">
                  <a:solidFill>
                    <a:schemeClr val="bg1"/>
                  </a:solidFill>
                </a:rPr>
                <a:t>Deployment</a:t>
              </a:r>
            </a:p>
            <a:p>
              <a:pPr marL="285750" indent="-285750">
                <a:buFont typeface="Arial"/>
                <a:buChar char="•"/>
              </a:pPr>
              <a:r>
                <a:rPr lang="en-US" i="1" dirty="0" smtClean="0">
                  <a:solidFill>
                    <a:schemeClr val="bg1"/>
                  </a:solidFill>
                </a:rPr>
                <a:t>Test</a:t>
              </a:r>
            </a:p>
            <a:p>
              <a:pPr marL="285750" indent="-285750">
                <a:buFont typeface="Arial"/>
                <a:buChar char="•"/>
              </a:pPr>
              <a:r>
                <a:rPr lang="en-US" i="1" dirty="0" smtClean="0">
                  <a:solidFill>
                    <a:schemeClr val="bg1"/>
                  </a:solidFill>
                </a:rPr>
                <a:t>Log Storage</a:t>
              </a:r>
              <a:endParaRPr lang="en-US" dirty="0">
                <a:solidFill>
                  <a:schemeClr val="bg1"/>
                </a:solidFill>
              </a:endParaRPr>
            </a:p>
          </p:txBody>
        </p:sp>
      </p:grpSp>
    </p:spTree>
    <p:extLst>
      <p:ext uri="{BB962C8B-B14F-4D97-AF65-F5344CB8AC3E}">
        <p14:creationId xmlns:p14="http://schemas.microsoft.com/office/powerpoint/2010/main" val="167651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9"/>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fill="hold" nodeType="afterEffect">
                                  <p:stCondLst>
                                    <p:cond delay="0"/>
                                  </p:stCondLst>
                                  <p:childTnLst>
                                    <p:anim calcmode="discrete" valueType="str">
                                      <p:cBhvr>
                                        <p:cTn id="9" dur="1000" fill="hold"/>
                                        <p:tgtEl>
                                          <p:spTgt spid="9"/>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fill="hold" nodeType="afterEffect">
                                  <p:stCondLst>
                                    <p:cond delay="1000"/>
                                  </p:stCondLst>
                                  <p:childTnLst>
                                    <p:anim calcmode="discrete" valueType="str">
                                      <p:cBhvr>
                                        <p:cTn id="12" dur="1000" fill="hold"/>
                                        <p:tgtEl>
                                          <p:spTgt spid="25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 name="Group 539"/>
          <p:cNvGrpSpPr/>
          <p:nvPr/>
        </p:nvGrpSpPr>
        <p:grpSpPr>
          <a:xfrm>
            <a:off x="1346199" y="3103033"/>
            <a:ext cx="4730198" cy="821266"/>
            <a:chOff x="1337732" y="2624666"/>
            <a:chExt cx="4730198" cy="821266"/>
          </a:xfrm>
        </p:grpSpPr>
        <p:sp>
          <p:nvSpPr>
            <p:cNvPr id="254" name="Rounded Rectangle 253"/>
            <p:cNvSpPr/>
            <p:nvPr/>
          </p:nvSpPr>
          <p:spPr>
            <a:xfrm>
              <a:off x="1337732" y="26246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253" name="Pentagon 252"/>
            <p:cNvSpPr/>
            <p:nvPr/>
          </p:nvSpPr>
          <p:spPr>
            <a:xfrm>
              <a:off x="2514601" y="2765439"/>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sp>
          <p:nvSpPr>
            <p:cNvPr id="367" name="TextBox 366"/>
            <p:cNvSpPr txBox="1"/>
            <p:nvPr/>
          </p:nvSpPr>
          <p:spPr>
            <a:xfrm>
              <a:off x="4639334" y="2760146"/>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83" name="Pentagon 382"/>
            <p:cNvSpPr/>
            <p:nvPr/>
          </p:nvSpPr>
          <p:spPr>
            <a:xfrm>
              <a:off x="1634069" y="2769672"/>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434" name="Pentagon 433"/>
            <p:cNvSpPr/>
            <p:nvPr/>
          </p:nvSpPr>
          <p:spPr>
            <a:xfrm>
              <a:off x="3987799" y="27654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sp>
          <p:nvSpPr>
            <p:cNvPr id="468" name="Pentagon 467"/>
            <p:cNvSpPr/>
            <p:nvPr/>
          </p:nvSpPr>
          <p:spPr>
            <a:xfrm>
              <a:off x="3987800" y="2977107"/>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87799" y="3180306"/>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498" name="Pentagon 497"/>
            <p:cNvSpPr/>
            <p:nvPr/>
          </p:nvSpPr>
          <p:spPr>
            <a:xfrm>
              <a:off x="2523067" y="2977106"/>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sp>
          <p:nvSpPr>
            <p:cNvPr id="499" name="Pentagon 498"/>
            <p:cNvSpPr/>
            <p:nvPr/>
          </p:nvSpPr>
          <p:spPr>
            <a:xfrm>
              <a:off x="3251199" y="27654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grpSp>
        <p:nvGrpSpPr>
          <p:cNvPr id="539" name="Group 538"/>
          <p:cNvGrpSpPr/>
          <p:nvPr/>
        </p:nvGrpSpPr>
        <p:grpSpPr>
          <a:xfrm>
            <a:off x="1346199" y="1384288"/>
            <a:ext cx="4682067" cy="1574811"/>
            <a:chOff x="1354666" y="931322"/>
            <a:chExt cx="4682067" cy="1574811"/>
          </a:xfrm>
        </p:grpSpPr>
        <p:sp>
          <p:nvSpPr>
            <p:cNvPr id="368" name="Rounded Rectangle 367"/>
            <p:cNvSpPr/>
            <p:nvPr/>
          </p:nvSpPr>
          <p:spPr>
            <a:xfrm>
              <a:off x="1354666" y="9313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grpSp>
          <p:nvGrpSpPr>
            <p:cNvPr id="256" name="Group 255"/>
            <p:cNvGrpSpPr/>
            <p:nvPr/>
          </p:nvGrpSpPr>
          <p:grpSpPr>
            <a:xfrm>
              <a:off x="1744134" y="21622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sp>
          <p:nvSpPr>
            <p:cNvPr id="370" name="TextBox 369"/>
            <p:cNvSpPr txBox="1"/>
            <p:nvPr/>
          </p:nvSpPr>
          <p:spPr>
            <a:xfrm>
              <a:off x="4615973" y="13885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a:solidFill>
                    <a:schemeClr val="bg1"/>
                  </a:solidFill>
                  <a:cs typeface="Helvetica Neue Light"/>
                </a:rPr>
                <a:t>T</a:t>
              </a:r>
              <a:r>
                <a:rPr lang="en-US" sz="1600" b="1" dirty="0" smtClean="0">
                  <a:solidFill>
                    <a:schemeClr val="bg1"/>
                  </a:solidFill>
                  <a:cs typeface="Helvetica Neue Light"/>
                </a:rPr>
                <a:t>ooling</a:t>
              </a:r>
              <a:endParaRPr lang="en-US" sz="1600" b="1" dirty="0">
                <a:solidFill>
                  <a:schemeClr val="bg1"/>
                </a:solidFill>
                <a:cs typeface="Helvetica Neue Light"/>
              </a:endParaRPr>
            </a:p>
          </p:txBody>
        </p:sp>
        <p:sp>
          <p:nvSpPr>
            <p:cNvPr id="372" name="Rounded Rectangle 371"/>
            <p:cNvSpPr/>
            <p:nvPr/>
          </p:nvSpPr>
          <p:spPr>
            <a:xfrm>
              <a:off x="1728033" y="10869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28033" y="16288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9342" y="16288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9342" y="10869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97" name="Can 396"/>
            <p:cNvSpPr/>
            <p:nvPr/>
          </p:nvSpPr>
          <p:spPr>
            <a:xfrm>
              <a:off x="2802467" y="12445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82332" y="17102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35866" y="17102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27399" y="14647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90800" y="14732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397" idx="3"/>
              <a:endCxn id="257" idx="0"/>
            </p:cNvCxnSpPr>
            <p:nvPr/>
          </p:nvCxnSpPr>
          <p:spPr>
            <a:xfrm>
              <a:off x="3073401" y="1896526"/>
              <a:ext cx="4233" cy="2657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sp>
        <p:nvSpPr>
          <p:cNvPr id="3" name="Subtitle 2"/>
          <p:cNvSpPr>
            <a:spLocks noGrp="1"/>
          </p:cNvSpPr>
          <p:nvPr>
            <p:ph type="subTitle" idx="12"/>
          </p:nvPr>
        </p:nvSpPr>
        <p:spPr/>
        <p:txBody>
          <a:bodyPr/>
          <a:lstStyle/>
          <a:p>
            <a:r>
              <a:rPr lang="en-US" dirty="0"/>
              <a:t>Build a Software Factory</a:t>
            </a:r>
          </a:p>
        </p:txBody>
      </p:sp>
      <p:grpSp>
        <p:nvGrpSpPr>
          <p:cNvPr id="4" name="Group 3"/>
          <p:cNvGrpSpPr/>
          <p:nvPr/>
        </p:nvGrpSpPr>
        <p:grpSpPr>
          <a:xfrm>
            <a:off x="6625349" y="4631070"/>
            <a:ext cx="2097227" cy="498060"/>
            <a:chOff x="6625349" y="4631070"/>
            <a:chExt cx="2097227" cy="498060"/>
          </a:xfrm>
        </p:grpSpPr>
        <p:sp>
          <p:nvSpPr>
            <p:cNvPr id="37" name="TextBox 36"/>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38" name="Picture 2" descr="C:\Users\lmcdowell\Downloads\MagenTy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6261100" y="901700"/>
            <a:ext cx="2667436" cy="3716670"/>
            <a:chOff x="6261100" y="901700"/>
            <a:chExt cx="2667436" cy="3716670"/>
          </a:xfrm>
        </p:grpSpPr>
        <p:sp>
          <p:nvSpPr>
            <p:cNvPr id="48" name="Rounded Rectangle 47"/>
            <p:cNvSpPr/>
            <p:nvPr/>
          </p:nvSpPr>
          <p:spPr>
            <a:xfrm>
              <a:off x="6261100" y="901700"/>
              <a:ext cx="2667436" cy="3716670"/>
            </a:xfrm>
            <a:prstGeom prst="roundRect">
              <a:avLst/>
            </a:prstGeom>
            <a:solidFill>
              <a:schemeClr val="bg1">
                <a:lumMod val="85000"/>
              </a:schemeClr>
            </a:solidFill>
            <a:ln>
              <a:noFill/>
            </a:ln>
            <a:effectLst>
              <a:outerShdw blurRad="12700" dir="19800000" algn="tl" rotWithShape="0">
                <a:schemeClr val="bg1">
                  <a:lumMod val="65000"/>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49" name="TextBox 48"/>
            <p:cNvSpPr txBox="1"/>
            <p:nvPr/>
          </p:nvSpPr>
          <p:spPr>
            <a:xfrm>
              <a:off x="6400801" y="1166328"/>
              <a:ext cx="2402968" cy="313932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Fully Integrated tools: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50" name="Rectangle 49"/>
            <p:cNvSpPr/>
            <p:nvPr/>
          </p:nvSpPr>
          <p:spPr>
            <a:xfrm>
              <a:off x="6438900" y="1536692"/>
              <a:ext cx="2419186" cy="2585323"/>
            </a:xfrm>
            <a:prstGeom prst="rect">
              <a:avLst/>
            </a:prstGeom>
          </p:spPr>
          <p:txBody>
            <a:bodyPr wrap="square">
              <a:spAutoFit/>
            </a:bodyPr>
            <a:lstStyle/>
            <a:p>
              <a:pPr marL="285750" indent="-285750">
                <a:buFont typeface="Arial"/>
                <a:buChar char="•"/>
              </a:pPr>
              <a:r>
                <a:rPr lang="en-US" i="1" dirty="0" smtClean="0">
                  <a:solidFill>
                    <a:schemeClr val="bg1"/>
                  </a:solidFill>
                </a:rPr>
                <a:t>Requirements/Wiki</a:t>
              </a:r>
            </a:p>
            <a:p>
              <a:pPr marL="285750" indent="-285750">
                <a:buFont typeface="Arial"/>
                <a:buChar char="•"/>
              </a:pPr>
              <a:r>
                <a:rPr lang="en-US" i="1" dirty="0" smtClean="0">
                  <a:solidFill>
                    <a:schemeClr val="bg1"/>
                  </a:solidFill>
                </a:rPr>
                <a:t>Source Code Mgt.</a:t>
              </a:r>
              <a:endParaRPr lang="en-US" i="1" dirty="0">
                <a:solidFill>
                  <a:schemeClr val="bg1"/>
                </a:solidFill>
              </a:endParaRPr>
            </a:p>
            <a:p>
              <a:pPr marL="285750" indent="-285750">
                <a:buFont typeface="Arial"/>
                <a:buChar char="•"/>
              </a:pPr>
              <a:r>
                <a:rPr lang="en-US" i="1" dirty="0" smtClean="0">
                  <a:solidFill>
                    <a:schemeClr val="bg1"/>
                  </a:solidFill>
                </a:rPr>
                <a:t>Binary Store</a:t>
              </a:r>
            </a:p>
            <a:p>
              <a:pPr marL="285750" indent="-285750">
                <a:buFont typeface="Arial"/>
                <a:buChar char="•"/>
              </a:pPr>
              <a:r>
                <a:rPr lang="en-US" i="1" dirty="0" smtClean="0">
                  <a:solidFill>
                    <a:schemeClr val="bg1"/>
                  </a:solidFill>
                </a:rPr>
                <a:t>Code </a:t>
              </a:r>
              <a:r>
                <a:rPr lang="en-US" i="1" dirty="0">
                  <a:solidFill>
                    <a:schemeClr val="bg1"/>
                  </a:solidFill>
                </a:rPr>
                <a:t>check-</a:t>
              </a:r>
              <a:r>
                <a:rPr lang="en-US" i="1" dirty="0" smtClean="0">
                  <a:solidFill>
                    <a:schemeClr val="bg1"/>
                  </a:solidFill>
                </a:rPr>
                <a:t>in/build</a:t>
              </a:r>
              <a:endParaRPr lang="en-US" i="1" dirty="0">
                <a:solidFill>
                  <a:schemeClr val="bg1"/>
                </a:solidFill>
              </a:endParaRPr>
            </a:p>
            <a:p>
              <a:pPr marL="285750" indent="-285750">
                <a:buFont typeface="Arial"/>
                <a:buChar char="•"/>
              </a:pPr>
              <a:r>
                <a:rPr lang="en-US" i="1" dirty="0" smtClean="0">
                  <a:solidFill>
                    <a:schemeClr val="bg1"/>
                  </a:solidFill>
                </a:rPr>
                <a:t>Code Quality </a:t>
              </a:r>
              <a:r>
                <a:rPr lang="en-US" i="1" dirty="0">
                  <a:solidFill>
                    <a:schemeClr val="bg1"/>
                  </a:solidFill>
                </a:rPr>
                <a:t>scan</a:t>
              </a:r>
            </a:p>
            <a:p>
              <a:pPr marL="285750" indent="-285750">
                <a:buFont typeface="Arial"/>
                <a:buChar char="•"/>
              </a:pPr>
              <a:r>
                <a:rPr lang="en-US" i="1" dirty="0" smtClean="0">
                  <a:solidFill>
                    <a:schemeClr val="bg1"/>
                  </a:solidFill>
                </a:rPr>
                <a:t>Environment Mgt.</a:t>
              </a:r>
              <a:endParaRPr lang="en-US" i="1" dirty="0">
                <a:solidFill>
                  <a:schemeClr val="bg1"/>
                </a:solidFill>
              </a:endParaRPr>
            </a:p>
            <a:p>
              <a:pPr marL="285750" indent="-285750">
                <a:buFont typeface="Arial"/>
                <a:buChar char="•"/>
              </a:pPr>
              <a:r>
                <a:rPr lang="en-US" i="1" dirty="0">
                  <a:solidFill>
                    <a:schemeClr val="bg1"/>
                  </a:solidFill>
                </a:rPr>
                <a:t>Deployment</a:t>
              </a:r>
            </a:p>
            <a:p>
              <a:pPr marL="285750" indent="-285750">
                <a:buFont typeface="Arial"/>
                <a:buChar char="•"/>
              </a:pPr>
              <a:r>
                <a:rPr lang="en-US" i="1" dirty="0" smtClean="0">
                  <a:solidFill>
                    <a:schemeClr val="bg1"/>
                  </a:solidFill>
                </a:rPr>
                <a:t>Test</a:t>
              </a:r>
            </a:p>
            <a:p>
              <a:pPr marL="285750" indent="-285750">
                <a:buFont typeface="Arial"/>
                <a:buChar char="•"/>
              </a:pPr>
              <a:r>
                <a:rPr lang="en-US" i="1" dirty="0" smtClean="0">
                  <a:solidFill>
                    <a:schemeClr val="bg1"/>
                  </a:solidFill>
                </a:rPr>
                <a:t>Log Storage</a:t>
              </a:r>
              <a:endParaRPr lang="en-US" dirty="0">
                <a:solidFill>
                  <a:schemeClr val="bg1"/>
                </a:solidFill>
              </a:endParaRPr>
            </a:p>
          </p:txBody>
        </p:sp>
      </p:grpSp>
    </p:spTree>
    <p:extLst>
      <p:ext uri="{BB962C8B-B14F-4D97-AF65-F5344CB8AC3E}">
        <p14:creationId xmlns:p14="http://schemas.microsoft.com/office/powerpoint/2010/main" val="319567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33333E-6 -4.62535E-8 L 3.33333E-6 -0.14955 " pathEditMode="relative" rAng="0" ptsTypes="AA">
                                      <p:cBhvr>
                                        <p:cTn id="6" dur="2000" fill="hold"/>
                                        <p:tgtEl>
                                          <p:spTgt spid="539"/>
                                        </p:tgtEl>
                                        <p:attrNameLst>
                                          <p:attrName>ppt_x</p:attrName>
                                          <p:attrName>ppt_y</p:attrName>
                                        </p:attrNameLst>
                                      </p:cBhvr>
                                      <p:rCtr x="0" y="-7493"/>
                                    </p:animMotion>
                                  </p:childTnLst>
                                </p:cTn>
                              </p:par>
                              <p:par>
                                <p:cTn id="7" presetID="0" presetClass="path" presetSubtype="0" accel="50000" decel="50000" fill="hold" nodeType="withEffect">
                                  <p:stCondLst>
                                    <p:cond delay="0"/>
                                  </p:stCondLst>
                                  <p:childTnLst>
                                    <p:animMotion origin="layout" path="M 2.5E-6 2.44835E-6 L 2.5E-6 0.20043 " pathEditMode="relative" rAng="0" ptsTypes="AA">
                                      <p:cBhvr>
                                        <p:cTn id="8" dur="2000" fill="hold"/>
                                        <p:tgtEl>
                                          <p:spTgt spid="540"/>
                                        </p:tgtEl>
                                        <p:attrNameLst>
                                          <p:attrName>ppt_x</p:attrName>
                                          <p:attrName>ppt_y</p:attrName>
                                        </p:attrNameLst>
                                      </p:cBhvr>
                                      <p:rCtr x="0" y="100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1346198" y="41359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85" name="Rounded Rectangle 484"/>
          <p:cNvSpPr/>
          <p:nvPr/>
        </p:nvSpPr>
        <p:spPr>
          <a:xfrm>
            <a:off x="1354665"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486" name="Rounded Rectangle 485"/>
          <p:cNvSpPr/>
          <p:nvPr/>
        </p:nvSpPr>
        <p:spPr>
          <a:xfrm>
            <a:off x="1710273" y="31380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grpSp>
        <p:nvGrpSpPr>
          <p:cNvPr id="487" name="Group 486"/>
          <p:cNvGrpSpPr/>
          <p:nvPr/>
        </p:nvGrpSpPr>
        <p:grpSpPr>
          <a:xfrm>
            <a:off x="1710267" y="2790597"/>
            <a:ext cx="711199" cy="284634"/>
            <a:chOff x="1322561" y="403544"/>
            <a:chExt cx="1070386" cy="695751"/>
          </a:xfrm>
          <a:solidFill>
            <a:srgbClr val="FF8000"/>
          </a:solidFill>
        </p:grpSpPr>
        <p:sp>
          <p:nvSpPr>
            <p:cNvPr id="488" name="Rounded Rectangle 48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sp>
        <p:nvSpPr>
          <p:cNvPr id="368" name="Rounded Rectangle 367"/>
          <p:cNvSpPr/>
          <p:nvPr/>
        </p:nvSpPr>
        <p:spPr>
          <a:xfrm>
            <a:off x="1346200" y="6138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grpSp>
        <p:nvGrpSpPr>
          <p:cNvPr id="32" name="Group 31"/>
          <p:cNvGrpSpPr/>
          <p:nvPr/>
        </p:nvGrpSpPr>
        <p:grpSpPr>
          <a:xfrm>
            <a:off x="2481158" y="2790597"/>
            <a:ext cx="324051" cy="275868"/>
            <a:chOff x="1322561" y="403544"/>
            <a:chExt cx="1070386" cy="695751"/>
          </a:xfrm>
          <a:solidFill>
            <a:srgbClr val="3366FF"/>
          </a:solidFill>
        </p:grpSpPr>
        <p:sp>
          <p:nvSpPr>
            <p:cNvPr id="33" name="Rounded Rectangle 3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Build</a:t>
              </a:r>
              <a:endParaRPr lang="en-US" sz="800" kern="1200" dirty="0"/>
            </a:p>
          </p:txBody>
        </p:sp>
      </p:grpSp>
      <p:sp>
        <p:nvSpPr>
          <p:cNvPr id="253" name="Pentagon 252"/>
          <p:cNvSpPr/>
          <p:nvPr/>
        </p:nvSpPr>
        <p:spPr>
          <a:xfrm>
            <a:off x="2523068" y="42767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grpSp>
        <p:nvGrpSpPr>
          <p:cNvPr id="256" name="Group 255"/>
          <p:cNvGrpSpPr/>
          <p:nvPr/>
        </p:nvGrpSpPr>
        <p:grpSpPr>
          <a:xfrm>
            <a:off x="1735668" y="18447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sp>
        <p:nvSpPr>
          <p:cNvPr id="367" name="TextBox 366"/>
          <p:cNvSpPr txBox="1"/>
          <p:nvPr/>
        </p:nvSpPr>
        <p:spPr>
          <a:xfrm>
            <a:off x="4647801" y="42714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70" name="TextBox 369"/>
          <p:cNvSpPr txBox="1"/>
          <p:nvPr/>
        </p:nvSpPr>
        <p:spPr>
          <a:xfrm>
            <a:off x="4607507" y="10710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a:solidFill>
                  <a:schemeClr val="bg1"/>
                </a:solidFill>
                <a:cs typeface="Helvetica Neue Light"/>
              </a:rPr>
              <a:t>T</a:t>
            </a:r>
            <a:r>
              <a:rPr lang="en-US" sz="1600" b="1" dirty="0" smtClean="0">
                <a:solidFill>
                  <a:schemeClr val="bg1"/>
                </a:solidFill>
                <a:cs typeface="Helvetica Neue Light"/>
              </a:rPr>
              <a:t>ooling</a:t>
            </a:r>
            <a:endParaRPr lang="en-US" sz="1600" b="1" dirty="0">
              <a:solidFill>
                <a:schemeClr val="bg1"/>
              </a:solidFill>
              <a:cs typeface="Helvetica Neue Light"/>
            </a:endParaRPr>
          </a:p>
        </p:txBody>
      </p:sp>
      <p:sp>
        <p:nvSpPr>
          <p:cNvPr id="372" name="Rounded Rectangle 371"/>
          <p:cNvSpPr/>
          <p:nvPr/>
        </p:nvSpPr>
        <p:spPr>
          <a:xfrm>
            <a:off x="1719567"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7"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6"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6"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83" name="Pentagon 382"/>
          <p:cNvSpPr/>
          <p:nvPr/>
        </p:nvSpPr>
        <p:spPr>
          <a:xfrm>
            <a:off x="1642536" y="4280973"/>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397" name="Can 396"/>
          <p:cNvSpPr/>
          <p:nvPr/>
        </p:nvSpPr>
        <p:spPr>
          <a:xfrm>
            <a:off x="2794001" y="9016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6"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400"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3" y="11472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4" y="11557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434" name="Pentagon 433"/>
          <p:cNvSpPr/>
          <p:nvPr/>
        </p:nvSpPr>
        <p:spPr>
          <a:xfrm>
            <a:off x="39962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sp>
        <p:nvSpPr>
          <p:cNvPr id="468" name="Pentagon 467"/>
          <p:cNvSpPr/>
          <p:nvPr/>
        </p:nvSpPr>
        <p:spPr>
          <a:xfrm>
            <a:off x="3996267" y="4488408"/>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46916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365" name="TextBox 364"/>
          <p:cNvSpPr txBox="1"/>
          <p:nvPr/>
        </p:nvSpPr>
        <p:spPr>
          <a:xfrm>
            <a:off x="2492529" y="2459577"/>
            <a:ext cx="1099379" cy="338554"/>
          </a:xfrm>
          <a:prstGeom prst="rect">
            <a:avLst/>
          </a:prstGeom>
          <a:noFill/>
        </p:spPr>
        <p:txBody>
          <a:bodyPr wrap="none" rtlCol="0">
            <a:spAutoFit/>
          </a:bodyPr>
          <a:lstStyle/>
          <a:p>
            <a:pPr algn="ctr"/>
            <a:r>
              <a:rPr lang="en-US" sz="1600" b="1" dirty="0" smtClean="0">
                <a:solidFill>
                  <a:srgbClr val="FFFFFF"/>
                </a:solidFill>
                <a:cs typeface="Helvetica Neue Light"/>
              </a:rPr>
              <a:t>Build Code</a:t>
            </a:r>
            <a:endParaRPr lang="en-US" sz="1600" b="1" dirty="0">
              <a:solidFill>
                <a:srgbClr val="FFFFFF"/>
              </a:solidFill>
              <a:cs typeface="Helvetica Neue Light"/>
            </a:endParaRPr>
          </a:p>
        </p:txBody>
      </p:sp>
      <p:grpSp>
        <p:nvGrpSpPr>
          <p:cNvPr id="471" name="Group 470"/>
          <p:cNvGrpSpPr/>
          <p:nvPr/>
        </p:nvGrpSpPr>
        <p:grpSpPr>
          <a:xfrm>
            <a:off x="2480151" y="3138031"/>
            <a:ext cx="324051" cy="275868"/>
            <a:chOff x="1322561" y="403544"/>
            <a:chExt cx="1070386" cy="695751"/>
          </a:xfrm>
          <a:solidFill>
            <a:srgbClr val="3366FF"/>
          </a:solidFill>
        </p:grpSpPr>
        <p:sp>
          <p:nvSpPr>
            <p:cNvPr id="472" name="Rounded Rectangle 47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7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Scan</a:t>
              </a:r>
              <a:endParaRPr lang="en-US" sz="800" kern="1200" dirty="0"/>
            </a:p>
          </p:txBody>
        </p:sp>
      </p:grpSp>
      <p:cxnSp>
        <p:nvCxnSpPr>
          <p:cNvPr id="478" name="Straight Connector 477"/>
          <p:cNvCxnSpPr>
            <a:stCxn id="397" idx="3"/>
            <a:endCxn id="257" idx="0"/>
          </p:cNvCxnSpPr>
          <p:nvPr/>
        </p:nvCxnSpPr>
        <p:spPr>
          <a:xfrm>
            <a:off x="3064935" y="1553626"/>
            <a:ext cx="4233" cy="2911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490" name="Group 489"/>
          <p:cNvGrpSpPr/>
          <p:nvPr/>
        </p:nvGrpSpPr>
        <p:grpSpPr>
          <a:xfrm>
            <a:off x="2870625" y="2790597"/>
            <a:ext cx="324051" cy="275868"/>
            <a:chOff x="1322561" y="403544"/>
            <a:chExt cx="1070386" cy="695751"/>
          </a:xfrm>
          <a:solidFill>
            <a:srgbClr val="3366FF"/>
          </a:solidFill>
        </p:grpSpPr>
        <p:sp>
          <p:nvSpPr>
            <p:cNvPr id="491" name="Rounded Rectangle 49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9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Unit test</a:t>
              </a:r>
              <a:endParaRPr lang="en-US" sz="800" kern="1200" dirty="0"/>
            </a:p>
          </p:txBody>
        </p:sp>
      </p:grpSp>
      <p:cxnSp>
        <p:nvCxnSpPr>
          <p:cNvPr id="493" name="Straight Connector 492"/>
          <p:cNvCxnSpPr/>
          <p:nvPr/>
        </p:nvCxnSpPr>
        <p:spPr>
          <a:xfrm flipV="1">
            <a:off x="2286000" y="2070101"/>
            <a:ext cx="0" cy="736599"/>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498" name="Pentagon 497"/>
          <p:cNvSpPr/>
          <p:nvPr/>
        </p:nvSpPr>
        <p:spPr>
          <a:xfrm>
            <a:off x="2531534" y="4488407"/>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cxnSp>
        <p:nvCxnSpPr>
          <p:cNvPr id="510" name="Straight Connector 509"/>
          <p:cNvCxnSpPr/>
          <p:nvPr/>
        </p:nvCxnSpPr>
        <p:spPr>
          <a:xfrm flipV="1">
            <a:off x="2074333" y="3441701"/>
            <a:ext cx="0" cy="677332"/>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2"/>
          </p:nvPr>
        </p:nvSpPr>
        <p:spPr/>
        <p:txBody>
          <a:bodyPr/>
          <a:lstStyle/>
          <a:p>
            <a:r>
              <a:rPr lang="en-US" dirty="0"/>
              <a:t>Build a Software Factory</a:t>
            </a:r>
          </a:p>
        </p:txBody>
      </p:sp>
      <p:grpSp>
        <p:nvGrpSpPr>
          <p:cNvPr id="60" name="Group 59"/>
          <p:cNvGrpSpPr/>
          <p:nvPr/>
        </p:nvGrpSpPr>
        <p:grpSpPr>
          <a:xfrm>
            <a:off x="6625349" y="4631070"/>
            <a:ext cx="2097227" cy="498060"/>
            <a:chOff x="6625349" y="4631070"/>
            <a:chExt cx="2097227" cy="498060"/>
          </a:xfrm>
        </p:grpSpPr>
        <p:sp>
          <p:nvSpPr>
            <p:cNvPr id="61" name="TextBox 60"/>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62" name="Picture 2" descr="C:\Users\lmcdowell\Downloads\MagenTy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6261100" y="901700"/>
            <a:ext cx="2667436" cy="3716670"/>
            <a:chOff x="6261100" y="901700"/>
            <a:chExt cx="2667436" cy="3716670"/>
          </a:xfrm>
        </p:grpSpPr>
        <p:sp>
          <p:nvSpPr>
            <p:cNvPr id="68" name="Rounded Rectangle 67"/>
            <p:cNvSpPr/>
            <p:nvPr/>
          </p:nvSpPr>
          <p:spPr>
            <a:xfrm>
              <a:off x="6261100" y="901700"/>
              <a:ext cx="2667436" cy="3716670"/>
            </a:xfrm>
            <a:prstGeom prst="roundRect">
              <a:avLst/>
            </a:prstGeom>
            <a:solidFill>
              <a:schemeClr val="bg1">
                <a:lumMod val="85000"/>
              </a:schemeClr>
            </a:solidFill>
            <a:ln>
              <a:noFill/>
            </a:ln>
            <a:effectLst>
              <a:outerShdw blurRad="12700" dir="19800000" algn="tl" rotWithShape="0">
                <a:schemeClr val="bg1">
                  <a:lumMod val="65000"/>
                  <a:alpha val="7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sp>
          <p:nvSpPr>
            <p:cNvPr id="69" name="TextBox 68"/>
            <p:cNvSpPr txBox="1"/>
            <p:nvPr/>
          </p:nvSpPr>
          <p:spPr>
            <a:xfrm>
              <a:off x="6400801" y="1166328"/>
              <a:ext cx="2402968" cy="3139321"/>
            </a:xfrm>
            <a:prstGeom prst="rect">
              <a:avLst/>
            </a:prstGeom>
            <a:solidFill>
              <a:schemeClr val="accent1"/>
            </a:solidFill>
            <a:ln>
              <a:solidFill>
                <a:schemeClr val="bg1"/>
              </a:solidFill>
            </a:ln>
          </p:spPr>
          <p:txBody>
            <a:bodyPr wrap="square">
              <a:spAutoFit/>
            </a:bodyPr>
            <a:lstStyle>
              <a:defPPr>
                <a:defRPr lang="en-US"/>
              </a:defPPr>
              <a:lvl1pPr algn="ctr">
                <a:defRPr>
                  <a:solidFill>
                    <a:schemeClr val="bg1"/>
                  </a:solidFill>
                </a:defRPr>
              </a:lvl1pPr>
            </a:lstStyle>
            <a:p>
              <a:r>
                <a:rPr lang="en-US" dirty="0" smtClean="0"/>
                <a:t>Fully Integrated tools:</a:t>
              </a:r>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70" name="Rectangle 69"/>
            <p:cNvSpPr/>
            <p:nvPr/>
          </p:nvSpPr>
          <p:spPr>
            <a:xfrm>
              <a:off x="6438900" y="1536692"/>
              <a:ext cx="2419186" cy="2585323"/>
            </a:xfrm>
            <a:prstGeom prst="rect">
              <a:avLst/>
            </a:prstGeom>
          </p:spPr>
          <p:txBody>
            <a:bodyPr wrap="square">
              <a:spAutoFit/>
            </a:bodyPr>
            <a:lstStyle/>
            <a:p>
              <a:pPr marL="285750" indent="-285750">
                <a:buFont typeface="Arial"/>
                <a:buChar char="•"/>
              </a:pPr>
              <a:r>
                <a:rPr lang="en-US" i="1" dirty="0" smtClean="0">
                  <a:solidFill>
                    <a:schemeClr val="bg1"/>
                  </a:solidFill>
                </a:rPr>
                <a:t>Requirements/Wiki</a:t>
              </a:r>
            </a:p>
            <a:p>
              <a:pPr marL="285750" indent="-285750">
                <a:buFont typeface="Arial"/>
                <a:buChar char="•"/>
              </a:pPr>
              <a:r>
                <a:rPr lang="en-US" i="1" dirty="0" smtClean="0">
                  <a:solidFill>
                    <a:schemeClr val="bg1"/>
                  </a:solidFill>
                </a:rPr>
                <a:t>Source Code Mgt.</a:t>
              </a:r>
              <a:endParaRPr lang="en-US" i="1" dirty="0">
                <a:solidFill>
                  <a:schemeClr val="bg1"/>
                </a:solidFill>
              </a:endParaRPr>
            </a:p>
            <a:p>
              <a:pPr marL="285750" indent="-285750">
                <a:buFont typeface="Arial"/>
                <a:buChar char="•"/>
              </a:pPr>
              <a:r>
                <a:rPr lang="en-US" i="1" dirty="0" smtClean="0">
                  <a:solidFill>
                    <a:schemeClr val="bg1"/>
                  </a:solidFill>
                </a:rPr>
                <a:t>Binary Store</a:t>
              </a:r>
            </a:p>
            <a:p>
              <a:pPr marL="285750" indent="-285750">
                <a:buFont typeface="Arial"/>
                <a:buChar char="•"/>
              </a:pPr>
              <a:r>
                <a:rPr lang="en-US" i="1" dirty="0" smtClean="0">
                  <a:solidFill>
                    <a:schemeClr val="bg1"/>
                  </a:solidFill>
                </a:rPr>
                <a:t>Code </a:t>
              </a:r>
              <a:r>
                <a:rPr lang="en-US" i="1" dirty="0">
                  <a:solidFill>
                    <a:schemeClr val="bg1"/>
                  </a:solidFill>
                </a:rPr>
                <a:t>check-</a:t>
              </a:r>
              <a:r>
                <a:rPr lang="en-US" i="1" dirty="0" smtClean="0">
                  <a:solidFill>
                    <a:schemeClr val="bg1"/>
                  </a:solidFill>
                </a:rPr>
                <a:t>in/build</a:t>
              </a:r>
              <a:endParaRPr lang="en-US" i="1" dirty="0">
                <a:solidFill>
                  <a:schemeClr val="bg1"/>
                </a:solidFill>
              </a:endParaRPr>
            </a:p>
            <a:p>
              <a:pPr marL="285750" indent="-285750">
                <a:buFont typeface="Arial"/>
                <a:buChar char="•"/>
              </a:pPr>
              <a:r>
                <a:rPr lang="en-US" i="1" dirty="0" smtClean="0">
                  <a:solidFill>
                    <a:schemeClr val="bg1"/>
                  </a:solidFill>
                </a:rPr>
                <a:t>Code Quality </a:t>
              </a:r>
              <a:r>
                <a:rPr lang="en-US" i="1" dirty="0">
                  <a:solidFill>
                    <a:schemeClr val="bg1"/>
                  </a:solidFill>
                </a:rPr>
                <a:t>scan</a:t>
              </a:r>
            </a:p>
            <a:p>
              <a:pPr marL="285750" indent="-285750">
                <a:buFont typeface="Arial"/>
                <a:buChar char="•"/>
              </a:pPr>
              <a:r>
                <a:rPr lang="en-US" i="1" dirty="0" smtClean="0">
                  <a:solidFill>
                    <a:schemeClr val="bg1"/>
                  </a:solidFill>
                </a:rPr>
                <a:t>Environment Mgt.</a:t>
              </a:r>
              <a:endParaRPr lang="en-US" i="1" dirty="0">
                <a:solidFill>
                  <a:schemeClr val="bg1"/>
                </a:solidFill>
              </a:endParaRPr>
            </a:p>
            <a:p>
              <a:pPr marL="285750" indent="-285750">
                <a:buFont typeface="Arial"/>
                <a:buChar char="•"/>
              </a:pPr>
              <a:r>
                <a:rPr lang="en-US" i="1" dirty="0">
                  <a:solidFill>
                    <a:schemeClr val="bg1"/>
                  </a:solidFill>
                </a:rPr>
                <a:t>Deployment</a:t>
              </a:r>
            </a:p>
            <a:p>
              <a:pPr marL="285750" indent="-285750">
                <a:buFont typeface="Arial"/>
                <a:buChar char="•"/>
              </a:pPr>
              <a:r>
                <a:rPr lang="en-US" i="1" dirty="0" smtClean="0">
                  <a:solidFill>
                    <a:schemeClr val="bg1"/>
                  </a:solidFill>
                </a:rPr>
                <a:t>Test</a:t>
              </a:r>
            </a:p>
            <a:p>
              <a:pPr marL="285750" indent="-285750">
                <a:buFont typeface="Arial"/>
                <a:buChar char="•"/>
              </a:pPr>
              <a:r>
                <a:rPr lang="en-US" i="1" dirty="0" smtClean="0">
                  <a:solidFill>
                    <a:schemeClr val="bg1"/>
                  </a:solidFill>
                </a:rPr>
                <a:t>Log Storage</a:t>
              </a:r>
              <a:endParaRPr lang="en-US" dirty="0">
                <a:solidFill>
                  <a:schemeClr val="bg1"/>
                </a:solidFill>
              </a:endParaRPr>
            </a:p>
          </p:txBody>
        </p:sp>
      </p:grpSp>
      <p:grpSp>
        <p:nvGrpSpPr>
          <p:cNvPr id="6" name="Group 5"/>
          <p:cNvGrpSpPr/>
          <p:nvPr/>
        </p:nvGrpSpPr>
        <p:grpSpPr>
          <a:xfrm>
            <a:off x="546096" y="1401228"/>
            <a:ext cx="3308348" cy="3039540"/>
            <a:chOff x="546096" y="1401228"/>
            <a:chExt cx="3308348" cy="3039540"/>
          </a:xfrm>
        </p:grpSpPr>
        <p:grpSp>
          <p:nvGrpSpPr>
            <p:cNvPr id="444" name="Group 443"/>
            <p:cNvGrpSpPr/>
            <p:nvPr/>
          </p:nvGrpSpPr>
          <p:grpSpPr>
            <a:xfrm>
              <a:off x="2870625" y="3138031"/>
              <a:ext cx="324051" cy="275868"/>
              <a:chOff x="1322561" y="403544"/>
              <a:chExt cx="1070386" cy="695751"/>
            </a:xfrm>
            <a:solidFill>
              <a:srgbClr val="3366FF"/>
            </a:solidFill>
          </p:grpSpPr>
          <p:sp>
            <p:nvSpPr>
              <p:cNvPr id="445" name="Rounded Rectangle 444"/>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46"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Store</a:t>
                </a:r>
                <a:endParaRPr lang="en-US" sz="800" kern="1200" dirty="0"/>
              </a:p>
            </p:txBody>
          </p:sp>
        </p:grpSp>
        <p:sp>
          <p:nvSpPr>
            <p:cNvPr id="499" name="Pentagon 498"/>
            <p:cNvSpPr/>
            <p:nvPr/>
          </p:nvSpPr>
          <p:spPr>
            <a:xfrm>
              <a:off x="32596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nvGrpSpPr>
            <p:cNvPr id="5" name="Group 4"/>
            <p:cNvGrpSpPr/>
            <p:nvPr/>
          </p:nvGrpSpPr>
          <p:grpSpPr>
            <a:xfrm>
              <a:off x="546096" y="1401228"/>
              <a:ext cx="808570" cy="1769538"/>
              <a:chOff x="546096" y="1401228"/>
              <a:chExt cx="808570" cy="1769538"/>
            </a:xfrm>
          </p:grpSpPr>
          <p:cxnSp>
            <p:nvCxnSpPr>
              <p:cNvPr id="55" name="Elbow Connector 54"/>
              <p:cNvCxnSpPr>
                <a:stCxn id="485" idx="1"/>
                <a:endCxn id="368" idx="1"/>
              </p:cNvCxnSpPr>
              <p:nvPr/>
            </p:nvCxnSpPr>
            <p:spPr>
              <a:xfrm rot="10800000">
                <a:off x="1346201" y="1401228"/>
                <a:ext cx="8465" cy="1769538"/>
              </a:xfrm>
              <a:prstGeom prst="bentConnector3">
                <a:avLst>
                  <a:gd name="adj1" fmla="val 2800532"/>
                </a:avLst>
              </a:prstGeom>
              <a:ln w="41275" cmpd="sng">
                <a:solidFill>
                  <a:srgbClr val="61CC00"/>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46096" y="1934633"/>
                <a:ext cx="607859" cy="276999"/>
              </a:xfrm>
              <a:prstGeom prst="rect">
                <a:avLst/>
              </a:prstGeom>
              <a:noFill/>
            </p:spPr>
            <p:txBody>
              <a:bodyPr wrap="none" rtlCol="0">
                <a:spAutoFit/>
              </a:bodyPr>
              <a:lstStyle/>
              <a:p>
                <a:r>
                  <a:rPr lang="en-US" sz="1200" dirty="0" smtClean="0">
                    <a:solidFill>
                      <a:schemeClr val="bg1">
                        <a:lumMod val="65000"/>
                      </a:schemeClr>
                    </a:solidFill>
                  </a:rPr>
                  <a:t>results</a:t>
                </a:r>
                <a:endParaRPr lang="en-US" sz="1200" dirty="0">
                  <a:solidFill>
                    <a:schemeClr val="bg1">
                      <a:lumMod val="65000"/>
                    </a:schemeClr>
                  </a:solidFill>
                </a:endParaRPr>
              </a:p>
            </p:txBody>
          </p:sp>
        </p:grpSp>
      </p:grpSp>
    </p:spTree>
    <p:extLst>
      <p:ext uri="{BB962C8B-B14F-4D97-AF65-F5344CB8AC3E}">
        <p14:creationId xmlns:p14="http://schemas.microsoft.com/office/powerpoint/2010/main" val="179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48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1000"/>
                                  </p:stCondLst>
                                  <p:childTnLst>
                                    <p:set>
                                      <p:cBhvr>
                                        <p:cTn id="11" dur="1" fill="hold">
                                          <p:stCondLst>
                                            <p:cond delay="0"/>
                                          </p:stCondLst>
                                        </p:cTn>
                                        <p:tgtEl>
                                          <p:spTgt spid="510"/>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nodeType="afterEffect">
                                  <p:stCondLst>
                                    <p:cond delay="100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nodeType="afterEffect">
                                  <p:stCondLst>
                                    <p:cond delay="1000"/>
                                  </p:stCondLst>
                                  <p:childTnLst>
                                    <p:set>
                                      <p:cBhvr>
                                        <p:cTn id="17" dur="1" fill="hold">
                                          <p:stCondLst>
                                            <p:cond delay="0"/>
                                          </p:stCondLst>
                                        </p:cTn>
                                        <p:tgtEl>
                                          <p:spTgt spid="471"/>
                                        </p:tgtEl>
                                        <p:attrNameLst>
                                          <p:attrName>style.visibility</p:attrName>
                                        </p:attrNameLst>
                                      </p:cBhvr>
                                      <p:to>
                                        <p:strVal val="visible"/>
                                      </p:to>
                                    </p:set>
                                  </p:childTnLst>
                                </p:cTn>
                              </p:par>
                            </p:childTnLst>
                          </p:cTn>
                        </p:par>
                        <p:par>
                          <p:cTn id="18" fill="hold">
                            <p:stCondLst>
                              <p:cond delay="4000"/>
                            </p:stCondLst>
                            <p:childTnLst>
                              <p:par>
                                <p:cTn id="19" presetID="1" presetClass="entr" presetSubtype="0" fill="hold" nodeType="afterEffect">
                                  <p:stCondLst>
                                    <p:cond delay="1000"/>
                                  </p:stCondLst>
                                  <p:childTnLst>
                                    <p:set>
                                      <p:cBhvr>
                                        <p:cTn id="20" dur="1" fill="hold">
                                          <p:stCondLst>
                                            <p:cond delay="0"/>
                                          </p:stCondLst>
                                        </p:cTn>
                                        <p:tgtEl>
                                          <p:spTgt spid="490"/>
                                        </p:tgtEl>
                                        <p:attrNameLst>
                                          <p:attrName>style.visibility</p:attrName>
                                        </p:attrNameLst>
                                      </p:cBhvr>
                                      <p:to>
                                        <p:strVal val="visible"/>
                                      </p:to>
                                    </p:set>
                                  </p:childTnLst>
                                </p:cTn>
                              </p:par>
                            </p:childTnLst>
                          </p:cTn>
                        </p:par>
                        <p:par>
                          <p:cTn id="21" fill="hold">
                            <p:stCondLst>
                              <p:cond delay="5000"/>
                            </p:stCondLst>
                            <p:childTnLst>
                              <p:par>
                                <p:cTn id="22" presetID="1" presetClass="entr" presetSubtype="0" fill="hold" nodeType="afterEffect">
                                  <p:stCondLst>
                                    <p:cond delay="1000"/>
                                  </p:stCondLst>
                                  <p:childTnLst>
                                    <p:set>
                                      <p:cBhvr>
                                        <p:cTn id="23" dur="1" fill="hold">
                                          <p:stCondLst>
                                            <p:cond delay="0"/>
                                          </p:stCondLst>
                                        </p:cTn>
                                        <p:tgtEl>
                                          <p:spTgt spid="6"/>
                                        </p:tgtEl>
                                        <p:attrNameLst>
                                          <p:attrName>style.visibility</p:attrName>
                                        </p:attrNameLst>
                                      </p:cBhvr>
                                      <p:to>
                                        <p:strVal val="visible"/>
                                      </p:to>
                                    </p:set>
                                  </p:childTnLst>
                                </p:cTn>
                              </p:par>
                            </p:childTnLst>
                          </p:cTn>
                        </p:par>
                        <p:par>
                          <p:cTn id="24" fill="hold">
                            <p:stCondLst>
                              <p:cond delay="6000"/>
                            </p:stCondLst>
                            <p:childTnLst>
                              <p:par>
                                <p:cTn id="25" presetID="35" presetClass="emph" presetSubtype="0" fill="hold" nodeType="afterEffect">
                                  <p:stCondLst>
                                    <p:cond delay="1000"/>
                                  </p:stCondLst>
                                  <p:childTnLst>
                                    <p:anim calcmode="discrete" valueType="str">
                                      <p:cBhvr>
                                        <p:cTn id="2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1346198" y="41359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85" name="Rounded Rectangle 484"/>
          <p:cNvSpPr/>
          <p:nvPr/>
        </p:nvSpPr>
        <p:spPr>
          <a:xfrm>
            <a:off x="1354665"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486" name="Rounded Rectangle 485"/>
          <p:cNvSpPr/>
          <p:nvPr/>
        </p:nvSpPr>
        <p:spPr>
          <a:xfrm>
            <a:off x="1710273" y="31380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grpSp>
        <p:nvGrpSpPr>
          <p:cNvPr id="487" name="Group 486"/>
          <p:cNvGrpSpPr/>
          <p:nvPr/>
        </p:nvGrpSpPr>
        <p:grpSpPr>
          <a:xfrm>
            <a:off x="1710267" y="2790597"/>
            <a:ext cx="711199" cy="284634"/>
            <a:chOff x="1322561" y="403544"/>
            <a:chExt cx="1070386" cy="695751"/>
          </a:xfrm>
          <a:solidFill>
            <a:srgbClr val="FF8000"/>
          </a:solidFill>
        </p:grpSpPr>
        <p:sp>
          <p:nvSpPr>
            <p:cNvPr id="488" name="Rounded Rectangle 48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sp>
        <p:nvSpPr>
          <p:cNvPr id="368" name="Rounded Rectangle 367"/>
          <p:cNvSpPr/>
          <p:nvPr/>
        </p:nvSpPr>
        <p:spPr>
          <a:xfrm>
            <a:off x="1346200" y="6138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40" name="Rounded Rectangle 439"/>
          <p:cNvSpPr/>
          <p:nvPr/>
        </p:nvSpPr>
        <p:spPr>
          <a:xfrm>
            <a:off x="3759198"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grpSp>
        <p:nvGrpSpPr>
          <p:cNvPr id="32" name="Group 31"/>
          <p:cNvGrpSpPr/>
          <p:nvPr/>
        </p:nvGrpSpPr>
        <p:grpSpPr>
          <a:xfrm>
            <a:off x="2481158" y="2790597"/>
            <a:ext cx="324051" cy="275868"/>
            <a:chOff x="1322561" y="403544"/>
            <a:chExt cx="1070386" cy="695751"/>
          </a:xfrm>
          <a:solidFill>
            <a:srgbClr val="3366FF"/>
          </a:solidFill>
        </p:grpSpPr>
        <p:sp>
          <p:nvSpPr>
            <p:cNvPr id="33" name="Rounded Rectangle 3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Build</a:t>
              </a:r>
              <a:endParaRPr lang="en-US" sz="800" kern="1200" dirty="0"/>
            </a:p>
          </p:txBody>
        </p:sp>
      </p:grpSp>
      <p:grpSp>
        <p:nvGrpSpPr>
          <p:cNvPr id="260" name="Group 259"/>
          <p:cNvGrpSpPr/>
          <p:nvPr/>
        </p:nvGrpSpPr>
        <p:grpSpPr>
          <a:xfrm>
            <a:off x="5279486" y="3138031"/>
            <a:ext cx="604851" cy="275868"/>
            <a:chOff x="1322561" y="403544"/>
            <a:chExt cx="1070386" cy="695751"/>
          </a:xfrm>
          <a:solidFill>
            <a:srgbClr val="3366FF"/>
          </a:solidFill>
        </p:grpSpPr>
        <p:sp>
          <p:nvSpPr>
            <p:cNvPr id="261" name="Rounded Rectangle 26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Deploy</a:t>
              </a:r>
              <a:endParaRPr lang="en-US" sz="800" kern="1200" dirty="0"/>
            </a:p>
          </p:txBody>
        </p:sp>
      </p:grpSp>
      <p:sp>
        <p:nvSpPr>
          <p:cNvPr id="253" name="Pentagon 252"/>
          <p:cNvSpPr/>
          <p:nvPr/>
        </p:nvSpPr>
        <p:spPr>
          <a:xfrm>
            <a:off x="2523068" y="42767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grpSp>
        <p:nvGrpSpPr>
          <p:cNvPr id="256" name="Group 255"/>
          <p:cNvGrpSpPr/>
          <p:nvPr/>
        </p:nvGrpSpPr>
        <p:grpSpPr>
          <a:xfrm>
            <a:off x="1735668" y="18447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grpSp>
        <p:nvGrpSpPr>
          <p:cNvPr id="267" name="Group 266"/>
          <p:cNvGrpSpPr/>
          <p:nvPr/>
        </p:nvGrpSpPr>
        <p:grpSpPr>
          <a:xfrm>
            <a:off x="4752436" y="3138031"/>
            <a:ext cx="467635" cy="275868"/>
            <a:chOff x="1322561" y="403544"/>
            <a:chExt cx="1070386" cy="695751"/>
          </a:xfrm>
          <a:solidFill>
            <a:schemeClr val="accent1"/>
          </a:solidFill>
        </p:grpSpPr>
        <p:sp>
          <p:nvSpPr>
            <p:cNvPr id="268" name="Rounded Rectangle 26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Provision</a:t>
              </a:r>
              <a:endParaRPr lang="en-US" sz="800" kern="1200" dirty="0"/>
            </a:p>
          </p:txBody>
        </p:sp>
      </p:grpSp>
      <p:grpSp>
        <p:nvGrpSpPr>
          <p:cNvPr id="273" name="Group 272"/>
          <p:cNvGrpSpPr/>
          <p:nvPr/>
        </p:nvGrpSpPr>
        <p:grpSpPr>
          <a:xfrm>
            <a:off x="4752436" y="2790597"/>
            <a:ext cx="467635" cy="275868"/>
            <a:chOff x="1322561" y="403544"/>
            <a:chExt cx="1070386" cy="695751"/>
          </a:xfrm>
          <a:solidFill>
            <a:schemeClr val="accent1"/>
          </a:solidFill>
        </p:grpSpPr>
        <p:sp>
          <p:nvSpPr>
            <p:cNvPr id="274" name="Rounded Rectangle 273"/>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5"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Setup</a:t>
              </a:r>
              <a:endParaRPr lang="en-US" sz="800" kern="1200" dirty="0"/>
            </a:p>
          </p:txBody>
        </p:sp>
      </p:grpSp>
      <p:grpSp>
        <p:nvGrpSpPr>
          <p:cNvPr id="301" name="Group 300"/>
          <p:cNvGrpSpPr/>
          <p:nvPr/>
        </p:nvGrpSpPr>
        <p:grpSpPr>
          <a:xfrm>
            <a:off x="5279486" y="2790597"/>
            <a:ext cx="604851" cy="275868"/>
            <a:chOff x="1322561" y="403544"/>
            <a:chExt cx="1070386" cy="695751"/>
          </a:xfrm>
          <a:solidFill>
            <a:srgbClr val="FF0000"/>
          </a:solidFill>
        </p:grpSpPr>
        <p:sp>
          <p:nvSpPr>
            <p:cNvPr id="302" name="Rounded Rectangle 30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Run Tests</a:t>
              </a:r>
              <a:endParaRPr lang="en-US" sz="800" kern="1200" dirty="0"/>
            </a:p>
          </p:txBody>
        </p:sp>
      </p:grpSp>
      <p:sp>
        <p:nvSpPr>
          <p:cNvPr id="367" name="TextBox 366"/>
          <p:cNvSpPr txBox="1"/>
          <p:nvPr/>
        </p:nvSpPr>
        <p:spPr>
          <a:xfrm>
            <a:off x="4647801" y="42714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70" name="TextBox 369"/>
          <p:cNvSpPr txBox="1"/>
          <p:nvPr/>
        </p:nvSpPr>
        <p:spPr>
          <a:xfrm>
            <a:off x="4607507" y="10710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smtClean="0">
                <a:solidFill>
                  <a:schemeClr val="bg1"/>
                </a:solidFill>
                <a:cs typeface="Helvetica Neue Light"/>
              </a:rPr>
              <a:t>Tooling</a:t>
            </a:r>
            <a:endParaRPr lang="en-US" sz="1600" b="1" dirty="0">
              <a:solidFill>
                <a:schemeClr val="bg1"/>
              </a:solidFill>
              <a:cs typeface="Helvetica Neue Light"/>
            </a:endParaRPr>
          </a:p>
        </p:txBody>
      </p:sp>
      <p:sp>
        <p:nvSpPr>
          <p:cNvPr id="372" name="Rounded Rectangle 371"/>
          <p:cNvSpPr/>
          <p:nvPr/>
        </p:nvSpPr>
        <p:spPr>
          <a:xfrm>
            <a:off x="1719567"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7"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6"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6"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83" name="Pentagon 382"/>
          <p:cNvSpPr/>
          <p:nvPr/>
        </p:nvSpPr>
        <p:spPr>
          <a:xfrm>
            <a:off x="1642536" y="4280973"/>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397" name="Can 396"/>
          <p:cNvSpPr/>
          <p:nvPr/>
        </p:nvSpPr>
        <p:spPr>
          <a:xfrm>
            <a:off x="2794001" y="9016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6"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400"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3" y="11472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4" y="11557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4986253" y="1692593"/>
            <a:ext cx="3886809" cy="1249568"/>
            <a:chOff x="4986253" y="1692593"/>
            <a:chExt cx="3886809" cy="1249568"/>
          </a:xfrm>
        </p:grpSpPr>
        <p:grpSp>
          <p:nvGrpSpPr>
            <p:cNvPr id="7" name="Group 6"/>
            <p:cNvGrpSpPr/>
            <p:nvPr/>
          </p:nvGrpSpPr>
          <p:grpSpPr>
            <a:xfrm>
              <a:off x="6709828" y="1692593"/>
              <a:ext cx="2163234" cy="1249568"/>
              <a:chOff x="6709828" y="1692593"/>
              <a:chExt cx="2163234" cy="1249568"/>
            </a:xfrm>
          </p:grpSpPr>
          <p:grpSp>
            <p:nvGrpSpPr>
              <p:cNvPr id="11" name="Group 10"/>
              <p:cNvGrpSpPr/>
              <p:nvPr/>
            </p:nvGrpSpPr>
            <p:grpSpPr>
              <a:xfrm>
                <a:off x="6709828" y="1692593"/>
                <a:ext cx="2163234" cy="1249568"/>
                <a:chOff x="1322561" y="403544"/>
                <a:chExt cx="1070386" cy="695751"/>
              </a:xfrm>
              <a:solidFill>
                <a:schemeClr val="accent1"/>
              </a:solidFill>
            </p:grpSpPr>
            <p:sp>
              <p:nvSpPr>
                <p:cNvPr id="12" name="Rounded Rectangle 11"/>
                <p:cNvSpPr/>
                <p:nvPr/>
              </p:nvSpPr>
              <p:spPr>
                <a:xfrm>
                  <a:off x="1322561" y="403544"/>
                  <a:ext cx="1070386" cy="6957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ounded Rectangle 4"/>
                <p:cNvSpPr/>
                <p:nvPr/>
              </p:nvSpPr>
              <p:spPr>
                <a:xfrm>
                  <a:off x="1356525" y="437508"/>
                  <a:ext cx="1002458" cy="627823"/>
                </a:xfrm>
                <a:prstGeom prst="rect">
                  <a:avLst/>
                </a:prstGeom>
                <a:solidFill>
                  <a:srgbClr val="4C9AD9"/>
                </a:solid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1600" dirty="0" smtClean="0"/>
                    <a:t>Test Lab</a:t>
                  </a:r>
                  <a:endParaRPr lang="en-US" sz="1600" dirty="0"/>
                </a:p>
              </p:txBody>
            </p:sp>
          </p:grpSp>
          <p:grpSp>
            <p:nvGrpSpPr>
              <p:cNvPr id="290" name="Group 289"/>
              <p:cNvGrpSpPr/>
              <p:nvPr/>
            </p:nvGrpSpPr>
            <p:grpSpPr>
              <a:xfrm>
                <a:off x="6968061" y="2414381"/>
                <a:ext cx="1659467" cy="366918"/>
                <a:chOff x="6857999" y="1284081"/>
                <a:chExt cx="1659467" cy="366918"/>
              </a:xfrm>
            </p:grpSpPr>
            <p:sp>
              <p:nvSpPr>
                <p:cNvPr id="288" name="Rounded Rectangle 287"/>
                <p:cNvSpPr/>
                <p:nvPr/>
              </p:nvSpPr>
              <p:spPr>
                <a:xfrm>
                  <a:off x="6857999" y="1284081"/>
                  <a:ext cx="1659467" cy="366918"/>
                </a:xfrm>
                <a:prstGeom prst="roundRect">
                  <a:avLst/>
                </a:prstGeom>
                <a:solidFill>
                  <a:schemeClr val="bg1"/>
                </a:solidFill>
                <a:ln>
                  <a:solidFill>
                    <a:schemeClr val="bg1"/>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endParaRPr lang="en-US" dirty="0"/>
                </a:p>
              </p:txBody>
            </p:sp>
            <p:grpSp>
              <p:nvGrpSpPr>
                <p:cNvPr id="120" name="Group 119"/>
                <p:cNvGrpSpPr/>
                <p:nvPr/>
              </p:nvGrpSpPr>
              <p:grpSpPr>
                <a:xfrm>
                  <a:off x="6913036" y="1329264"/>
                  <a:ext cx="1579033" cy="275167"/>
                  <a:chOff x="1341967" y="325966"/>
                  <a:chExt cx="3780366" cy="702734"/>
                </a:xfrm>
              </p:grpSpPr>
              <p:pic>
                <p:nvPicPr>
                  <p:cNvPr id="285" name="Picture 284"/>
                  <p:cNvPicPr>
                    <a:picLocks noChangeAspect="1"/>
                  </p:cNvPicPr>
                  <p:nvPr/>
                </p:nvPicPr>
                <p:blipFill>
                  <a:blip r:embed="rId3"/>
                  <a:stretch>
                    <a:fillRect/>
                  </a:stretch>
                </p:blipFill>
                <p:spPr>
                  <a:xfrm>
                    <a:off x="1341967" y="334433"/>
                    <a:ext cx="876300" cy="635000"/>
                  </a:xfrm>
                  <a:prstGeom prst="rect">
                    <a:avLst/>
                  </a:prstGeom>
                </p:spPr>
              </p:pic>
              <p:pic>
                <p:nvPicPr>
                  <p:cNvPr id="287" name="Picture 286"/>
                  <p:cNvPicPr>
                    <a:picLocks noChangeAspect="1"/>
                  </p:cNvPicPr>
                  <p:nvPr/>
                </p:nvPicPr>
                <p:blipFill>
                  <a:blip r:embed="rId4"/>
                  <a:stretch>
                    <a:fillRect/>
                  </a:stretch>
                </p:blipFill>
                <p:spPr>
                  <a:xfrm>
                    <a:off x="4258733" y="372531"/>
                    <a:ext cx="863600" cy="571500"/>
                  </a:xfrm>
                  <a:prstGeom prst="rect">
                    <a:avLst/>
                  </a:prstGeom>
                </p:spPr>
              </p:pic>
              <p:pic>
                <p:nvPicPr>
                  <p:cNvPr id="117" name="Picture 116"/>
                  <p:cNvPicPr>
                    <a:picLocks noChangeAspect="1"/>
                  </p:cNvPicPr>
                  <p:nvPr/>
                </p:nvPicPr>
                <p:blipFill>
                  <a:blip r:embed="rId5"/>
                  <a:stretch>
                    <a:fillRect/>
                  </a:stretch>
                </p:blipFill>
                <p:spPr>
                  <a:xfrm>
                    <a:off x="2963334" y="351366"/>
                    <a:ext cx="609600" cy="584200"/>
                  </a:xfrm>
                  <a:prstGeom prst="rect">
                    <a:avLst/>
                  </a:prstGeom>
                </p:spPr>
              </p:pic>
              <p:pic>
                <p:nvPicPr>
                  <p:cNvPr id="118" name="Picture 117"/>
                  <p:cNvPicPr>
                    <a:picLocks noChangeAspect="1"/>
                  </p:cNvPicPr>
                  <p:nvPr/>
                </p:nvPicPr>
                <p:blipFill>
                  <a:blip r:embed="rId6"/>
                  <a:stretch>
                    <a:fillRect/>
                  </a:stretch>
                </p:blipFill>
                <p:spPr>
                  <a:xfrm>
                    <a:off x="3653366" y="325966"/>
                    <a:ext cx="584200" cy="635000"/>
                  </a:xfrm>
                  <a:prstGeom prst="rect">
                    <a:avLst/>
                  </a:prstGeom>
                </p:spPr>
              </p:pic>
              <p:pic>
                <p:nvPicPr>
                  <p:cNvPr id="119" name="Picture 118"/>
                  <p:cNvPicPr>
                    <a:picLocks noChangeAspect="1"/>
                  </p:cNvPicPr>
                  <p:nvPr/>
                </p:nvPicPr>
                <p:blipFill>
                  <a:blip r:embed="rId7"/>
                  <a:stretch>
                    <a:fillRect/>
                  </a:stretch>
                </p:blipFill>
                <p:spPr>
                  <a:xfrm>
                    <a:off x="2239433" y="355600"/>
                    <a:ext cx="685800" cy="673100"/>
                  </a:xfrm>
                  <a:prstGeom prst="rect">
                    <a:avLst/>
                  </a:prstGeom>
                </p:spPr>
              </p:pic>
            </p:grpSp>
          </p:grpSp>
          <p:sp>
            <p:nvSpPr>
              <p:cNvPr id="310" name="Pentagon 309"/>
              <p:cNvSpPr/>
              <p:nvPr/>
            </p:nvSpPr>
            <p:spPr>
              <a:xfrm>
                <a:off x="6834711" y="2095501"/>
                <a:ext cx="533400" cy="184150"/>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Tests</a:t>
                </a:r>
                <a:endParaRPr lang="en-US" sz="1000" dirty="0"/>
              </a:p>
            </p:txBody>
          </p:sp>
        </p:grpSp>
        <p:cxnSp>
          <p:nvCxnSpPr>
            <p:cNvPr id="415" name="Elbow Connector 414"/>
            <p:cNvCxnSpPr>
              <a:stCxn id="275" idx="0"/>
              <a:endCxn id="12" idx="1"/>
            </p:cNvCxnSpPr>
            <p:nvPr/>
          </p:nvCxnSpPr>
          <p:spPr>
            <a:xfrm rot="5400000" flipH="1" flipV="1">
              <a:off x="5604697" y="1698934"/>
              <a:ext cx="486687" cy="1723575"/>
            </a:xfrm>
            <a:prstGeom prst="bentConnector2">
              <a:avLst/>
            </a:prstGeom>
            <a:ln w="38100" cmpd="sng">
              <a:solidFill>
                <a:schemeClr val="accent5">
                  <a:lumMod val="60000"/>
                  <a:lumOff val="4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cxnSp>
        <p:nvCxnSpPr>
          <p:cNvPr id="304" name="Elbow Connector 303"/>
          <p:cNvCxnSpPr>
            <a:stCxn id="12" idx="1"/>
            <a:endCxn id="302" idx="3"/>
          </p:cNvCxnSpPr>
          <p:nvPr/>
        </p:nvCxnSpPr>
        <p:spPr>
          <a:xfrm rot="10800000" flipV="1">
            <a:off x="5884338" y="2317377"/>
            <a:ext cx="825491" cy="611154"/>
          </a:xfrm>
          <a:prstGeom prst="bentConnector3">
            <a:avLst>
              <a:gd name="adj1" fmla="val 50000"/>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grpSp>
        <p:nvGrpSpPr>
          <p:cNvPr id="430" name="Group 429"/>
          <p:cNvGrpSpPr/>
          <p:nvPr/>
        </p:nvGrpSpPr>
        <p:grpSpPr>
          <a:xfrm>
            <a:off x="8324969" y="2865959"/>
            <a:ext cx="128999" cy="728141"/>
            <a:chOff x="8291101" y="2717805"/>
            <a:chExt cx="128999" cy="728141"/>
          </a:xfrm>
        </p:grpSpPr>
        <p:cxnSp>
          <p:nvCxnSpPr>
            <p:cNvPr id="361" name="Straight Connector 360"/>
            <p:cNvCxnSpPr/>
            <p:nvPr/>
          </p:nvCxnSpPr>
          <p:spPr>
            <a:xfrm flipH="1" flipV="1">
              <a:off x="8365057" y="2717805"/>
              <a:ext cx="8" cy="728141"/>
            </a:xfrm>
            <a:prstGeom prst="line">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19" name="Rectangle 418"/>
            <p:cNvSpPr/>
            <p:nvPr/>
          </p:nvSpPr>
          <p:spPr>
            <a:xfrm>
              <a:off x="8291101" y="2918311"/>
              <a:ext cx="128999" cy="246221"/>
            </a:xfrm>
            <a:prstGeom prst="rect">
              <a:avLst/>
            </a:prstGeom>
            <a:solidFill>
              <a:schemeClr val="bg1"/>
            </a:solidFill>
          </p:spPr>
          <p:txBody>
            <a:bodyPr wrap="square" lIns="0" tIns="0" rIns="0" bIns="0">
              <a:spAutoFit/>
            </a:bodyPr>
            <a:lstStyle/>
            <a:p>
              <a:r>
                <a:rPr lang="en-US" sz="1600" dirty="0">
                  <a:solidFill>
                    <a:srgbClr val="FF0000"/>
                  </a:solidFill>
                  <a:latin typeface="Zapf Dingbats"/>
                  <a:ea typeface="Zapf Dingbats"/>
                  <a:cs typeface="Zapf Dingbats"/>
                  <a:sym typeface="Zapf Dingbats"/>
                </a:rPr>
                <a:t>✖</a:t>
              </a:r>
              <a:endParaRPr lang="en-US" sz="1600" dirty="0">
                <a:solidFill>
                  <a:srgbClr val="FF0000"/>
                </a:solidFill>
              </a:endParaRPr>
            </a:p>
          </p:txBody>
        </p:sp>
      </p:grpSp>
      <p:grpSp>
        <p:nvGrpSpPr>
          <p:cNvPr id="429" name="Group 428"/>
          <p:cNvGrpSpPr/>
          <p:nvPr/>
        </p:nvGrpSpPr>
        <p:grpSpPr>
          <a:xfrm>
            <a:off x="8095520" y="2865959"/>
            <a:ext cx="128999" cy="728141"/>
            <a:chOff x="8061652" y="2717805"/>
            <a:chExt cx="128999" cy="728141"/>
          </a:xfrm>
        </p:grpSpPr>
        <p:cxnSp>
          <p:nvCxnSpPr>
            <p:cNvPr id="360" name="Straight Connector 359"/>
            <p:cNvCxnSpPr/>
            <p:nvPr/>
          </p:nvCxnSpPr>
          <p:spPr>
            <a:xfrm flipH="1" flipV="1">
              <a:off x="812121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0" name="Rectangle 419"/>
            <p:cNvSpPr/>
            <p:nvPr/>
          </p:nvSpPr>
          <p:spPr>
            <a:xfrm>
              <a:off x="8061652"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8" name="Group 427"/>
          <p:cNvGrpSpPr/>
          <p:nvPr/>
        </p:nvGrpSpPr>
        <p:grpSpPr>
          <a:xfrm>
            <a:off x="7853374" y="2865959"/>
            <a:ext cx="128999" cy="728141"/>
            <a:chOff x="7819506" y="2717805"/>
            <a:chExt cx="128999" cy="728141"/>
          </a:xfrm>
        </p:grpSpPr>
        <p:cxnSp>
          <p:nvCxnSpPr>
            <p:cNvPr id="359" name="Straight Connector 358"/>
            <p:cNvCxnSpPr/>
            <p:nvPr/>
          </p:nvCxnSpPr>
          <p:spPr>
            <a:xfrm flipH="1" flipV="1">
              <a:off x="787737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1" name="Rectangle 420"/>
            <p:cNvSpPr/>
            <p:nvPr/>
          </p:nvSpPr>
          <p:spPr>
            <a:xfrm>
              <a:off x="7819506"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7" name="Group 426"/>
          <p:cNvGrpSpPr/>
          <p:nvPr/>
        </p:nvGrpSpPr>
        <p:grpSpPr>
          <a:xfrm>
            <a:off x="7611228" y="2865959"/>
            <a:ext cx="128999" cy="728141"/>
            <a:chOff x="7577360" y="2717805"/>
            <a:chExt cx="128999" cy="728141"/>
          </a:xfrm>
        </p:grpSpPr>
        <p:cxnSp>
          <p:nvCxnSpPr>
            <p:cNvPr id="358" name="Straight Connector 357"/>
            <p:cNvCxnSpPr/>
            <p:nvPr/>
          </p:nvCxnSpPr>
          <p:spPr>
            <a:xfrm flipH="1" flipV="1">
              <a:off x="763353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2" name="Rectangle 421"/>
            <p:cNvSpPr/>
            <p:nvPr/>
          </p:nvSpPr>
          <p:spPr>
            <a:xfrm>
              <a:off x="7577360"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6" name="Group 425"/>
          <p:cNvGrpSpPr/>
          <p:nvPr/>
        </p:nvGrpSpPr>
        <p:grpSpPr>
          <a:xfrm>
            <a:off x="7369082" y="2865959"/>
            <a:ext cx="128999" cy="728141"/>
            <a:chOff x="7335214" y="2717805"/>
            <a:chExt cx="128999" cy="728141"/>
          </a:xfrm>
        </p:grpSpPr>
        <p:cxnSp>
          <p:nvCxnSpPr>
            <p:cNvPr id="357" name="Straight Connector 356"/>
            <p:cNvCxnSpPr/>
            <p:nvPr/>
          </p:nvCxnSpPr>
          <p:spPr>
            <a:xfrm flipH="1" flipV="1">
              <a:off x="738969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3" name="Rectangle 422"/>
            <p:cNvSpPr/>
            <p:nvPr/>
          </p:nvSpPr>
          <p:spPr>
            <a:xfrm>
              <a:off x="7335214"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5" name="Group 424"/>
          <p:cNvGrpSpPr/>
          <p:nvPr/>
        </p:nvGrpSpPr>
        <p:grpSpPr>
          <a:xfrm>
            <a:off x="7126936" y="2865959"/>
            <a:ext cx="128999" cy="728141"/>
            <a:chOff x="7093068" y="2717805"/>
            <a:chExt cx="128999" cy="728141"/>
          </a:xfrm>
        </p:grpSpPr>
        <p:cxnSp>
          <p:nvCxnSpPr>
            <p:cNvPr id="355" name="Straight Connector 354"/>
            <p:cNvCxnSpPr/>
            <p:nvPr/>
          </p:nvCxnSpPr>
          <p:spPr>
            <a:xfrm flipH="1" flipV="1">
              <a:off x="714585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4" name="Rectangle 423"/>
            <p:cNvSpPr/>
            <p:nvPr/>
          </p:nvSpPr>
          <p:spPr>
            <a:xfrm>
              <a:off x="7093068"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sp>
        <p:nvSpPr>
          <p:cNvPr id="434" name="Pentagon 433"/>
          <p:cNvSpPr/>
          <p:nvPr/>
        </p:nvSpPr>
        <p:spPr>
          <a:xfrm>
            <a:off x="39962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grpSp>
        <p:nvGrpSpPr>
          <p:cNvPr id="6" name="Group 5"/>
          <p:cNvGrpSpPr/>
          <p:nvPr/>
        </p:nvGrpSpPr>
        <p:grpSpPr>
          <a:xfrm>
            <a:off x="4986255" y="3413898"/>
            <a:ext cx="3912206" cy="1103047"/>
            <a:chOff x="4986255" y="3413898"/>
            <a:chExt cx="3912206" cy="1103047"/>
          </a:xfrm>
        </p:grpSpPr>
        <p:grpSp>
          <p:nvGrpSpPr>
            <p:cNvPr id="5" name="Group 4"/>
            <p:cNvGrpSpPr/>
            <p:nvPr/>
          </p:nvGrpSpPr>
          <p:grpSpPr>
            <a:xfrm>
              <a:off x="4986255" y="3413898"/>
              <a:ext cx="3912206" cy="1103047"/>
              <a:chOff x="4986255" y="3413898"/>
              <a:chExt cx="3912206" cy="1103047"/>
            </a:xfrm>
          </p:grpSpPr>
          <p:sp>
            <p:nvSpPr>
              <p:cNvPr id="264" name="Rounded Rectangle 263"/>
              <p:cNvSpPr/>
              <p:nvPr/>
            </p:nvSpPr>
            <p:spPr>
              <a:xfrm>
                <a:off x="6705590" y="3498094"/>
                <a:ext cx="2192871" cy="10188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1600" dirty="0" smtClean="0"/>
                  <a:t>Test Environment</a:t>
                </a:r>
                <a:endParaRPr lang="en-US" sz="1600" dirty="0"/>
              </a:p>
            </p:txBody>
          </p:sp>
          <p:cxnSp>
            <p:nvCxnSpPr>
              <p:cNvPr id="293" name="Elbow Connector 292"/>
              <p:cNvCxnSpPr>
                <a:stCxn id="268" idx="2"/>
                <a:endCxn id="264" idx="1"/>
              </p:cNvCxnSpPr>
              <p:nvPr/>
            </p:nvCxnSpPr>
            <p:spPr>
              <a:xfrm rot="16200000" flipH="1">
                <a:off x="5549112" y="2851041"/>
                <a:ext cx="593621" cy="1719336"/>
              </a:xfrm>
              <a:prstGeom prst="bentConnector2">
                <a:avLst/>
              </a:prstGeom>
              <a:ln w="38100" cmpd="sng">
                <a:solidFill>
                  <a:schemeClr val="accent5">
                    <a:lumMod val="60000"/>
                    <a:lumOff val="4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sp>
          <p:nvSpPr>
            <p:cNvPr id="433" name="Pentagon 432"/>
            <p:cNvSpPr/>
            <p:nvPr/>
          </p:nvSpPr>
          <p:spPr>
            <a:xfrm>
              <a:off x="6849534" y="3912674"/>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35" name="Pentagon 434"/>
            <p:cNvSpPr/>
            <p:nvPr/>
          </p:nvSpPr>
          <p:spPr>
            <a:xfrm>
              <a:off x="7484533" y="39126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grpSp>
      <p:grpSp>
        <p:nvGrpSpPr>
          <p:cNvPr id="10" name="Group 9"/>
          <p:cNvGrpSpPr/>
          <p:nvPr/>
        </p:nvGrpSpPr>
        <p:grpSpPr>
          <a:xfrm>
            <a:off x="6028268" y="1147233"/>
            <a:ext cx="1763178" cy="545360"/>
            <a:chOff x="6028268" y="1147233"/>
            <a:chExt cx="1763178" cy="545360"/>
          </a:xfrm>
        </p:grpSpPr>
        <p:cxnSp>
          <p:nvCxnSpPr>
            <p:cNvPr id="292" name="Elbow Connector 291"/>
            <p:cNvCxnSpPr>
              <a:stCxn id="12" idx="0"/>
              <a:endCxn id="368" idx="3"/>
            </p:cNvCxnSpPr>
            <p:nvPr/>
          </p:nvCxnSpPr>
          <p:spPr>
            <a:xfrm rot="16200000" flipV="1">
              <a:off x="6764174" y="665322"/>
              <a:ext cx="291365" cy="1763178"/>
            </a:xfrm>
            <a:prstGeom prst="bentConnector2">
              <a:avLst/>
            </a:prstGeom>
            <a:ln w="41275" cmpd="sng">
              <a:solidFill>
                <a:schemeClr val="accent1">
                  <a:lumMod val="60000"/>
                  <a:lumOff val="40000"/>
                </a:schemeClr>
              </a:solidFill>
              <a:prstDash val="solid"/>
              <a:headEnd type="oval"/>
              <a:tailEnd type="triangle"/>
            </a:ln>
          </p:spPr>
          <p:style>
            <a:lnRef idx="2">
              <a:schemeClr val="accent1"/>
            </a:lnRef>
            <a:fillRef idx="0">
              <a:schemeClr val="accent1"/>
            </a:fillRef>
            <a:effectRef idx="1">
              <a:schemeClr val="accent1"/>
            </a:effectRef>
            <a:fontRef idx="minor">
              <a:schemeClr val="tx1"/>
            </a:fontRef>
          </p:style>
        </p:cxnSp>
        <p:sp>
          <p:nvSpPr>
            <p:cNvPr id="439" name="TextBox 438"/>
            <p:cNvSpPr txBox="1"/>
            <p:nvPr/>
          </p:nvSpPr>
          <p:spPr>
            <a:xfrm>
              <a:off x="6654796" y="1147233"/>
              <a:ext cx="607859" cy="276999"/>
            </a:xfrm>
            <a:prstGeom prst="rect">
              <a:avLst/>
            </a:prstGeom>
            <a:noFill/>
          </p:spPr>
          <p:txBody>
            <a:bodyPr wrap="none" rtlCol="0">
              <a:spAutoFit/>
            </a:bodyPr>
            <a:lstStyle/>
            <a:p>
              <a:r>
                <a:rPr lang="en-US" sz="1200" dirty="0" smtClean="0">
                  <a:solidFill>
                    <a:schemeClr val="bg1">
                      <a:lumMod val="65000"/>
                    </a:schemeClr>
                  </a:solidFill>
                </a:rPr>
                <a:t>results</a:t>
              </a:r>
              <a:endParaRPr lang="en-US" sz="1200" dirty="0">
                <a:solidFill>
                  <a:schemeClr val="bg1">
                    <a:lumMod val="65000"/>
                  </a:schemeClr>
                </a:solidFill>
              </a:endParaRPr>
            </a:p>
          </p:txBody>
        </p:sp>
      </p:grpSp>
      <p:grpSp>
        <p:nvGrpSpPr>
          <p:cNvPr id="444" name="Group 443"/>
          <p:cNvGrpSpPr/>
          <p:nvPr/>
        </p:nvGrpSpPr>
        <p:grpSpPr>
          <a:xfrm>
            <a:off x="2870625" y="3138031"/>
            <a:ext cx="324051" cy="275868"/>
            <a:chOff x="1322561" y="403544"/>
            <a:chExt cx="1070386" cy="695751"/>
          </a:xfrm>
          <a:solidFill>
            <a:srgbClr val="3366FF"/>
          </a:solidFill>
        </p:grpSpPr>
        <p:sp>
          <p:nvSpPr>
            <p:cNvPr id="445" name="Rounded Rectangle 444"/>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46"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Store</a:t>
              </a:r>
              <a:endParaRPr lang="en-US" sz="800" kern="1200" dirty="0"/>
            </a:p>
          </p:txBody>
        </p:sp>
      </p:grpSp>
      <p:sp>
        <p:nvSpPr>
          <p:cNvPr id="450" name="Rounded Rectangle 449"/>
          <p:cNvSpPr/>
          <p:nvPr/>
        </p:nvSpPr>
        <p:spPr>
          <a:xfrm>
            <a:off x="3962407" y="31380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sp>
        <p:nvSpPr>
          <p:cNvPr id="468" name="Pentagon 467"/>
          <p:cNvSpPr/>
          <p:nvPr/>
        </p:nvSpPr>
        <p:spPr>
          <a:xfrm>
            <a:off x="3996267" y="4488408"/>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46916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365" name="TextBox 364"/>
          <p:cNvSpPr txBox="1"/>
          <p:nvPr/>
        </p:nvSpPr>
        <p:spPr>
          <a:xfrm>
            <a:off x="2492529" y="2459577"/>
            <a:ext cx="1099379" cy="338554"/>
          </a:xfrm>
          <a:prstGeom prst="rect">
            <a:avLst/>
          </a:prstGeom>
          <a:noFill/>
        </p:spPr>
        <p:txBody>
          <a:bodyPr wrap="none" rtlCol="0">
            <a:spAutoFit/>
          </a:bodyPr>
          <a:lstStyle/>
          <a:p>
            <a:pPr algn="ctr"/>
            <a:r>
              <a:rPr lang="en-US" sz="1600" b="1" dirty="0" smtClean="0">
                <a:solidFill>
                  <a:srgbClr val="FFFFFF"/>
                </a:solidFill>
                <a:cs typeface="Helvetica Neue Light"/>
              </a:rPr>
              <a:t>Build Code</a:t>
            </a:r>
            <a:endParaRPr lang="en-US" sz="1600" b="1" dirty="0">
              <a:solidFill>
                <a:srgbClr val="FFFFFF"/>
              </a:solidFill>
              <a:cs typeface="Helvetica Neue Light"/>
            </a:endParaRPr>
          </a:p>
        </p:txBody>
      </p:sp>
      <p:sp>
        <p:nvSpPr>
          <p:cNvPr id="470" name="TextBox 469"/>
          <p:cNvSpPr txBox="1"/>
          <p:nvPr/>
        </p:nvSpPr>
        <p:spPr>
          <a:xfrm>
            <a:off x="4968906" y="2459577"/>
            <a:ext cx="1006505" cy="338554"/>
          </a:xfrm>
          <a:prstGeom prst="rect">
            <a:avLst/>
          </a:prstGeom>
          <a:noFill/>
        </p:spPr>
        <p:txBody>
          <a:bodyPr wrap="none" rtlCol="0">
            <a:spAutoFit/>
          </a:bodyPr>
          <a:lstStyle/>
          <a:p>
            <a:pPr algn="ctr"/>
            <a:r>
              <a:rPr lang="en-US" sz="1600" b="1" dirty="0" smtClean="0">
                <a:solidFill>
                  <a:srgbClr val="FFFFFF"/>
                </a:solidFill>
                <a:cs typeface="Helvetica Neue Light"/>
              </a:rPr>
              <a:t>Run Tests</a:t>
            </a:r>
            <a:endParaRPr lang="en-US" sz="1600" b="1" dirty="0">
              <a:solidFill>
                <a:srgbClr val="FFFFFF"/>
              </a:solidFill>
              <a:cs typeface="Helvetica Neue Light"/>
            </a:endParaRPr>
          </a:p>
        </p:txBody>
      </p:sp>
      <p:grpSp>
        <p:nvGrpSpPr>
          <p:cNvPr id="471" name="Group 470"/>
          <p:cNvGrpSpPr/>
          <p:nvPr/>
        </p:nvGrpSpPr>
        <p:grpSpPr>
          <a:xfrm>
            <a:off x="2480151" y="3138031"/>
            <a:ext cx="324051" cy="275868"/>
            <a:chOff x="1322561" y="403544"/>
            <a:chExt cx="1070386" cy="695751"/>
          </a:xfrm>
          <a:solidFill>
            <a:srgbClr val="3366FF"/>
          </a:solidFill>
        </p:grpSpPr>
        <p:sp>
          <p:nvSpPr>
            <p:cNvPr id="472" name="Rounded Rectangle 47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7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Scan</a:t>
              </a:r>
              <a:endParaRPr lang="en-US" sz="800" kern="1200" dirty="0"/>
            </a:p>
          </p:txBody>
        </p:sp>
      </p:grpSp>
      <p:cxnSp>
        <p:nvCxnSpPr>
          <p:cNvPr id="478" name="Straight Connector 477"/>
          <p:cNvCxnSpPr>
            <a:stCxn id="397" idx="3"/>
            <a:endCxn id="257" idx="0"/>
          </p:cNvCxnSpPr>
          <p:nvPr/>
        </p:nvCxnSpPr>
        <p:spPr>
          <a:xfrm>
            <a:off x="3064935" y="1553626"/>
            <a:ext cx="4233" cy="2911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nvGrpSpPr>
          <p:cNvPr id="482" name="Group 481"/>
          <p:cNvGrpSpPr/>
          <p:nvPr/>
        </p:nvGrpSpPr>
        <p:grpSpPr>
          <a:xfrm>
            <a:off x="3962401" y="2790597"/>
            <a:ext cx="711199" cy="284634"/>
            <a:chOff x="1322561" y="403544"/>
            <a:chExt cx="1070386" cy="695751"/>
          </a:xfrm>
          <a:solidFill>
            <a:srgbClr val="FF8000"/>
          </a:solidFill>
        </p:grpSpPr>
        <p:sp>
          <p:nvSpPr>
            <p:cNvPr id="483" name="Rounded Rectangle 48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grpSp>
        <p:nvGrpSpPr>
          <p:cNvPr id="490" name="Group 489"/>
          <p:cNvGrpSpPr/>
          <p:nvPr/>
        </p:nvGrpSpPr>
        <p:grpSpPr>
          <a:xfrm>
            <a:off x="2870625" y="2790597"/>
            <a:ext cx="324051" cy="275868"/>
            <a:chOff x="1322561" y="403544"/>
            <a:chExt cx="1070386" cy="695751"/>
          </a:xfrm>
          <a:solidFill>
            <a:srgbClr val="3366FF"/>
          </a:solidFill>
        </p:grpSpPr>
        <p:sp>
          <p:nvSpPr>
            <p:cNvPr id="491" name="Rounded Rectangle 49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9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Unit test</a:t>
              </a:r>
              <a:endParaRPr lang="en-US" sz="800" kern="1200" dirty="0"/>
            </a:p>
          </p:txBody>
        </p:sp>
      </p:grpSp>
      <p:cxnSp>
        <p:nvCxnSpPr>
          <p:cNvPr id="493" name="Straight Connector 492"/>
          <p:cNvCxnSpPr/>
          <p:nvPr/>
        </p:nvCxnSpPr>
        <p:spPr>
          <a:xfrm flipV="1">
            <a:off x="2286000" y="2070101"/>
            <a:ext cx="0" cy="736599"/>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498" name="Pentagon 497"/>
          <p:cNvSpPr/>
          <p:nvPr/>
        </p:nvSpPr>
        <p:spPr>
          <a:xfrm>
            <a:off x="2531534" y="4488407"/>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sp>
        <p:nvSpPr>
          <p:cNvPr id="499" name="Pentagon 498"/>
          <p:cNvSpPr/>
          <p:nvPr/>
        </p:nvSpPr>
        <p:spPr>
          <a:xfrm>
            <a:off x="32596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nvGrpSpPr>
          <p:cNvPr id="9" name="Group 8"/>
          <p:cNvGrpSpPr/>
          <p:nvPr/>
        </p:nvGrpSpPr>
        <p:grpSpPr>
          <a:xfrm>
            <a:off x="5884338" y="3275966"/>
            <a:ext cx="2829972" cy="800735"/>
            <a:chOff x="5884338" y="3275966"/>
            <a:chExt cx="2829972" cy="800735"/>
          </a:xfrm>
        </p:grpSpPr>
        <p:cxnSp>
          <p:nvCxnSpPr>
            <p:cNvPr id="308" name="Elbow Connector 307"/>
            <p:cNvCxnSpPr>
              <a:stCxn id="264" idx="1"/>
              <a:endCxn id="261" idx="3"/>
            </p:cNvCxnSpPr>
            <p:nvPr/>
          </p:nvCxnSpPr>
          <p:spPr>
            <a:xfrm rot="10800000">
              <a:off x="5884338" y="3275966"/>
              <a:ext cx="821253" cy="731555"/>
            </a:xfrm>
            <a:prstGeom prst="bentConnector3">
              <a:avLst>
                <a:gd name="adj1" fmla="val 50000"/>
              </a:avLst>
            </a:prstGeom>
            <a:ln w="38100" cmpd="sng">
              <a:solidFill>
                <a:srgbClr val="3366FF"/>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505" name="Pentagon 504"/>
            <p:cNvSpPr/>
            <p:nvPr/>
          </p:nvSpPr>
          <p:spPr>
            <a:xfrm>
              <a:off x="8119532" y="39126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cxnSp>
        <p:nvCxnSpPr>
          <p:cNvPr id="509" name="Straight Connector 508"/>
          <p:cNvCxnSpPr/>
          <p:nvPr/>
        </p:nvCxnSpPr>
        <p:spPr>
          <a:xfrm flipH="1" flipV="1">
            <a:off x="4114801" y="2061635"/>
            <a:ext cx="8466" cy="711198"/>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flipV="1">
            <a:off x="2074333" y="3441701"/>
            <a:ext cx="0" cy="677332"/>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flipV="1">
            <a:off x="4114800" y="3424766"/>
            <a:ext cx="0" cy="677332"/>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2"/>
          </p:nvPr>
        </p:nvSpPr>
        <p:spPr/>
        <p:txBody>
          <a:bodyPr/>
          <a:lstStyle/>
          <a:p>
            <a:r>
              <a:rPr lang="en-US" dirty="0"/>
              <a:t>Build a Software Factory</a:t>
            </a:r>
          </a:p>
        </p:txBody>
      </p:sp>
      <p:grpSp>
        <p:nvGrpSpPr>
          <p:cNvPr id="124" name="Group 123"/>
          <p:cNvGrpSpPr/>
          <p:nvPr/>
        </p:nvGrpSpPr>
        <p:grpSpPr>
          <a:xfrm>
            <a:off x="6625349" y="4631070"/>
            <a:ext cx="2097227" cy="498060"/>
            <a:chOff x="6625349" y="4631070"/>
            <a:chExt cx="2097227" cy="498060"/>
          </a:xfrm>
        </p:grpSpPr>
        <p:sp>
          <p:nvSpPr>
            <p:cNvPr id="125" name="TextBox 124"/>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126" name="Picture 2" descr="C:\Users\lmcdowell\Downloads\MagenTy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899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4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8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1000"/>
                                  </p:stCondLst>
                                  <p:childTnLst>
                                    <p:set>
                                      <p:cBhvr>
                                        <p:cTn id="14" dur="1" fill="hold">
                                          <p:stCondLst>
                                            <p:cond delay="0"/>
                                          </p:stCondLst>
                                        </p:cTn>
                                        <p:tgtEl>
                                          <p:spTgt spid="450"/>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5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7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100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1"/>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1000"/>
                                  </p:stCondLst>
                                  <p:childTnLst>
                                    <p:set>
                                      <p:cBhvr>
                                        <p:cTn id="44" dur="1" fill="hold">
                                          <p:stCondLst>
                                            <p:cond delay="0"/>
                                          </p:stCondLst>
                                        </p:cTn>
                                        <p:tgtEl>
                                          <p:spTgt spid="30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1000"/>
                                  </p:stCondLst>
                                  <p:childTnLst>
                                    <p:set>
                                      <p:cBhvr>
                                        <p:cTn id="47" dur="1" fill="hold">
                                          <p:stCondLst>
                                            <p:cond delay="0"/>
                                          </p:stCondLst>
                                        </p:cTn>
                                        <p:tgtEl>
                                          <p:spTgt spid="425"/>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nodeType="afterEffect">
                                  <p:stCondLst>
                                    <p:cond delay="1000"/>
                                  </p:stCondLst>
                                  <p:childTnLst>
                                    <p:set>
                                      <p:cBhvr>
                                        <p:cTn id="50" dur="1" fill="hold">
                                          <p:stCondLst>
                                            <p:cond delay="0"/>
                                          </p:stCondLst>
                                        </p:cTn>
                                        <p:tgtEl>
                                          <p:spTgt spid="426"/>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nodeType="afterEffect">
                                  <p:stCondLst>
                                    <p:cond delay="1000"/>
                                  </p:stCondLst>
                                  <p:childTnLst>
                                    <p:set>
                                      <p:cBhvr>
                                        <p:cTn id="53" dur="1" fill="hold">
                                          <p:stCondLst>
                                            <p:cond delay="0"/>
                                          </p:stCondLst>
                                        </p:cTn>
                                        <p:tgtEl>
                                          <p:spTgt spid="427"/>
                                        </p:tgtEl>
                                        <p:attrNameLst>
                                          <p:attrName>style.visibility</p:attrName>
                                        </p:attrNameLst>
                                      </p:cBhvr>
                                      <p:to>
                                        <p:strVal val="visible"/>
                                      </p:to>
                                    </p:set>
                                  </p:childTnLst>
                                </p:cTn>
                              </p:par>
                            </p:childTnLst>
                          </p:cTn>
                        </p:par>
                        <p:par>
                          <p:cTn id="54" fill="hold">
                            <p:stCondLst>
                              <p:cond delay="4000"/>
                            </p:stCondLst>
                            <p:childTnLst>
                              <p:par>
                                <p:cTn id="55" presetID="1" presetClass="entr" presetSubtype="0" fill="hold" nodeType="afterEffect">
                                  <p:stCondLst>
                                    <p:cond delay="1000"/>
                                  </p:stCondLst>
                                  <p:childTnLst>
                                    <p:set>
                                      <p:cBhvr>
                                        <p:cTn id="56" dur="1" fill="hold">
                                          <p:stCondLst>
                                            <p:cond delay="0"/>
                                          </p:stCondLst>
                                        </p:cTn>
                                        <p:tgtEl>
                                          <p:spTgt spid="428"/>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nodeType="afterEffect">
                                  <p:stCondLst>
                                    <p:cond delay="1000"/>
                                  </p:stCondLst>
                                  <p:childTnLst>
                                    <p:set>
                                      <p:cBhvr>
                                        <p:cTn id="59" dur="1" fill="hold">
                                          <p:stCondLst>
                                            <p:cond delay="0"/>
                                          </p:stCondLst>
                                        </p:cTn>
                                        <p:tgtEl>
                                          <p:spTgt spid="429"/>
                                        </p:tgtEl>
                                        <p:attrNameLst>
                                          <p:attrName>style.visibility</p:attrName>
                                        </p:attrNameLst>
                                      </p:cBhvr>
                                      <p:to>
                                        <p:strVal val="visible"/>
                                      </p:to>
                                    </p:set>
                                  </p:childTnLst>
                                </p:cTn>
                              </p:par>
                            </p:childTnLst>
                          </p:cTn>
                        </p:par>
                        <p:par>
                          <p:cTn id="60" fill="hold">
                            <p:stCondLst>
                              <p:cond delay="6000"/>
                            </p:stCondLst>
                            <p:childTnLst>
                              <p:par>
                                <p:cTn id="61" presetID="1" presetClass="entr" presetSubtype="0" fill="hold" nodeType="afterEffect">
                                  <p:stCondLst>
                                    <p:cond delay="1000"/>
                                  </p:stCondLst>
                                  <p:childTnLst>
                                    <p:set>
                                      <p:cBhvr>
                                        <p:cTn id="62" dur="1" fill="hold">
                                          <p:stCondLst>
                                            <p:cond delay="0"/>
                                          </p:stCondLst>
                                        </p:cTn>
                                        <p:tgtEl>
                                          <p:spTgt spid="430"/>
                                        </p:tgtEl>
                                        <p:attrNameLst>
                                          <p:attrName>style.visibility</p:attrName>
                                        </p:attrNameLst>
                                      </p:cBhvr>
                                      <p:to>
                                        <p:strVal val="visible"/>
                                      </p:to>
                                    </p:set>
                                  </p:childTnLst>
                                </p:cTn>
                              </p:par>
                            </p:childTnLst>
                          </p:cTn>
                        </p:par>
                        <p:par>
                          <p:cTn id="63" fill="hold">
                            <p:stCondLst>
                              <p:cond delay="7000"/>
                            </p:stCondLst>
                            <p:childTnLst>
                              <p:par>
                                <p:cTn id="64" presetID="35" presetClass="emph" presetSubtype="0" fill="hold" nodeType="afterEffect">
                                  <p:stCondLst>
                                    <p:cond delay="1000"/>
                                  </p:stCondLst>
                                  <p:childTnLst>
                                    <p:anim calcmode="discrete" valueType="str">
                                      <p:cBhvr>
                                        <p:cTn id="65" dur="1000" fill="hold"/>
                                        <p:tgtEl>
                                          <p:spTgt spid="430"/>
                                        </p:tgtEl>
                                        <p:attrNameLst>
                                          <p:attrName>style.visibility</p:attrName>
                                        </p:attrNameLst>
                                      </p:cBhvr>
                                      <p:tavLst>
                                        <p:tav tm="0">
                                          <p:val>
                                            <p:strVal val="hidden"/>
                                          </p:val>
                                        </p:tav>
                                        <p:tav tm="50000">
                                          <p:val>
                                            <p:strVal val="visible"/>
                                          </p:val>
                                        </p:tav>
                                      </p:tavLst>
                                    </p:anim>
                                  </p:childTnLst>
                                </p:cTn>
                              </p:par>
                            </p:childTnLst>
                          </p:cTn>
                        </p:par>
                        <p:par>
                          <p:cTn id="66" fill="hold">
                            <p:stCondLst>
                              <p:cond delay="9000"/>
                            </p:stCondLst>
                            <p:childTnLst>
                              <p:par>
                                <p:cTn id="67" presetID="35" presetClass="emph" presetSubtype="0" fill="hold" nodeType="afterEffect">
                                  <p:stCondLst>
                                    <p:cond delay="1000"/>
                                  </p:stCondLst>
                                  <p:childTnLst>
                                    <p:anim calcmode="discrete" valueType="str">
                                      <p:cBhvr>
                                        <p:cTn id="68" dur="1000" fill="hold"/>
                                        <p:tgtEl>
                                          <p:spTgt spid="430"/>
                                        </p:tgtEl>
                                        <p:attrNameLst>
                                          <p:attrName>style.visibility</p:attrName>
                                        </p:attrNameLst>
                                      </p:cBhvr>
                                      <p:tavLst>
                                        <p:tav tm="0">
                                          <p:val>
                                            <p:strVal val="hidden"/>
                                          </p:val>
                                        </p:tav>
                                        <p:tav tm="50000">
                                          <p:val>
                                            <p:strVal val="visible"/>
                                          </p:val>
                                        </p:tav>
                                      </p:tavLst>
                                    </p:anim>
                                  </p:childTnLst>
                                </p:cTn>
                              </p:par>
                            </p:childTnLst>
                          </p:cTn>
                        </p:par>
                        <p:par>
                          <p:cTn id="69" fill="hold">
                            <p:stCondLst>
                              <p:cond delay="11000"/>
                            </p:stCondLst>
                            <p:childTnLst>
                              <p:par>
                                <p:cTn id="70" presetID="1" presetClass="entr" presetSubtype="0" fill="hold" nodeType="afterEffect">
                                  <p:stCondLst>
                                    <p:cond delay="1000"/>
                                  </p:stCondLst>
                                  <p:childTnLst>
                                    <p:set>
                                      <p:cBhvr>
                                        <p:cTn id="71" dur="1" fill="hold">
                                          <p:stCondLst>
                                            <p:cond delay="0"/>
                                          </p:stCondLst>
                                        </p:cTn>
                                        <p:tgtEl>
                                          <p:spTgt spid="10"/>
                                        </p:tgtEl>
                                        <p:attrNameLst>
                                          <p:attrName>style.visibility</p:attrName>
                                        </p:attrNameLst>
                                      </p:cBhvr>
                                      <p:to>
                                        <p:strVal val="visible"/>
                                      </p:to>
                                    </p:set>
                                  </p:childTnLst>
                                </p:cTn>
                              </p:par>
                            </p:childTnLst>
                          </p:cTn>
                        </p:par>
                        <p:par>
                          <p:cTn id="72" fill="hold">
                            <p:stCondLst>
                              <p:cond delay="12000"/>
                            </p:stCondLst>
                            <p:childTnLst>
                              <p:par>
                                <p:cTn id="73" presetID="35" presetClass="emph" presetSubtype="0" fill="hold" nodeType="afterEffect">
                                  <p:stCondLst>
                                    <p:cond delay="0"/>
                                  </p:stCondLst>
                                  <p:childTnLst>
                                    <p:anim calcmode="discrete" valueType="str">
                                      <p:cBhvr>
                                        <p:cTn id="74" dur="1000" fill="hold"/>
                                        <p:tgtEl>
                                          <p:spTgt spid="10"/>
                                        </p:tgtEl>
                                        <p:attrNameLst>
                                          <p:attrName>style.visibility</p:attrName>
                                        </p:attrNameLst>
                                      </p:cBhvr>
                                      <p:tavLst>
                                        <p:tav tm="0">
                                          <p:val>
                                            <p:strVal val="hidden"/>
                                          </p:val>
                                        </p:tav>
                                        <p:tav tm="50000">
                                          <p:val>
                                            <p:strVal val="visible"/>
                                          </p:val>
                                        </p:tav>
                                      </p:tavLst>
                                    </p:anim>
                                  </p:childTnLst>
                                </p:cTn>
                              </p:par>
                            </p:childTnLst>
                          </p:cTn>
                        </p:par>
                        <p:par>
                          <p:cTn id="75" fill="hold">
                            <p:stCondLst>
                              <p:cond delay="13000"/>
                            </p:stCondLst>
                            <p:childTnLst>
                              <p:par>
                                <p:cTn id="76" presetID="35" presetClass="emph" presetSubtype="0" fill="hold" nodeType="afterEffect">
                                  <p:stCondLst>
                                    <p:cond delay="0"/>
                                  </p:stCondLst>
                                  <p:childTnLst>
                                    <p:anim calcmode="discrete" valueType="str">
                                      <p:cBhvr>
                                        <p:cTn id="77" dur="5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p:bldP spid="45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p:cNvSpPr/>
          <p:nvPr/>
        </p:nvSpPr>
        <p:spPr>
          <a:xfrm>
            <a:off x="1346198" y="41359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368" name="Rounded Rectangle 367"/>
          <p:cNvSpPr/>
          <p:nvPr/>
        </p:nvSpPr>
        <p:spPr>
          <a:xfrm>
            <a:off x="1346200" y="6138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253" name="Pentagon 252"/>
          <p:cNvSpPr/>
          <p:nvPr/>
        </p:nvSpPr>
        <p:spPr>
          <a:xfrm>
            <a:off x="2523068" y="42767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grpSp>
        <p:nvGrpSpPr>
          <p:cNvPr id="256" name="Group 255"/>
          <p:cNvGrpSpPr/>
          <p:nvPr/>
        </p:nvGrpSpPr>
        <p:grpSpPr>
          <a:xfrm>
            <a:off x="1735668" y="18447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grpSp>
        <p:nvGrpSpPr>
          <p:cNvPr id="2" name="Group 1"/>
          <p:cNvGrpSpPr/>
          <p:nvPr/>
        </p:nvGrpSpPr>
        <p:grpSpPr>
          <a:xfrm>
            <a:off x="6709828" y="1692593"/>
            <a:ext cx="2163234" cy="1249568"/>
            <a:chOff x="6709828" y="1222693"/>
            <a:chExt cx="2163234" cy="1249568"/>
          </a:xfrm>
        </p:grpSpPr>
        <p:grpSp>
          <p:nvGrpSpPr>
            <p:cNvPr id="11" name="Group 10"/>
            <p:cNvGrpSpPr/>
            <p:nvPr/>
          </p:nvGrpSpPr>
          <p:grpSpPr>
            <a:xfrm>
              <a:off x="6709828" y="1222693"/>
              <a:ext cx="2163234" cy="1249568"/>
              <a:chOff x="1322561" y="403544"/>
              <a:chExt cx="1070386" cy="695751"/>
            </a:xfrm>
            <a:solidFill>
              <a:schemeClr val="accent1"/>
            </a:solidFill>
          </p:grpSpPr>
          <p:sp>
            <p:nvSpPr>
              <p:cNvPr id="12" name="Rounded Rectangle 11"/>
              <p:cNvSpPr/>
              <p:nvPr/>
            </p:nvSpPr>
            <p:spPr>
              <a:xfrm>
                <a:off x="1322561" y="403544"/>
                <a:ext cx="1070386" cy="6957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ounded Rectangle 4"/>
              <p:cNvSpPr/>
              <p:nvPr/>
            </p:nvSpPr>
            <p:spPr>
              <a:xfrm>
                <a:off x="1356525" y="437508"/>
                <a:ext cx="1002458" cy="627823"/>
              </a:xfrm>
              <a:prstGeom prst="rect">
                <a:avLst/>
              </a:prstGeom>
              <a:solidFill>
                <a:srgbClr val="4C9AD9"/>
              </a:solidFill>
              <a:ln>
                <a:solidFill>
                  <a:srgbClr val="3699DE"/>
                </a:solid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1600" dirty="0" smtClean="0"/>
                  <a:t>Test Lab</a:t>
                </a:r>
                <a:endParaRPr lang="en-US" sz="1600" dirty="0"/>
              </a:p>
            </p:txBody>
          </p:sp>
        </p:grpSp>
        <p:grpSp>
          <p:nvGrpSpPr>
            <p:cNvPr id="290" name="Group 289"/>
            <p:cNvGrpSpPr/>
            <p:nvPr/>
          </p:nvGrpSpPr>
          <p:grpSpPr>
            <a:xfrm>
              <a:off x="6968061" y="1944481"/>
              <a:ext cx="1659467" cy="366918"/>
              <a:chOff x="6857999" y="1284081"/>
              <a:chExt cx="1659467" cy="366918"/>
            </a:xfrm>
          </p:grpSpPr>
          <p:sp>
            <p:nvSpPr>
              <p:cNvPr id="288" name="Rounded Rectangle 287"/>
              <p:cNvSpPr/>
              <p:nvPr/>
            </p:nvSpPr>
            <p:spPr>
              <a:xfrm>
                <a:off x="6857999" y="1284081"/>
                <a:ext cx="1659467" cy="366918"/>
              </a:xfrm>
              <a:prstGeom prst="roundRect">
                <a:avLst/>
              </a:prstGeom>
              <a:solidFill>
                <a:schemeClr val="bg1"/>
              </a:solidFill>
              <a:ln>
                <a:solidFill>
                  <a:schemeClr val="bg1"/>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endParaRPr lang="en-US" dirty="0"/>
              </a:p>
            </p:txBody>
          </p:sp>
          <p:grpSp>
            <p:nvGrpSpPr>
              <p:cNvPr id="120" name="Group 119"/>
              <p:cNvGrpSpPr/>
              <p:nvPr/>
            </p:nvGrpSpPr>
            <p:grpSpPr>
              <a:xfrm>
                <a:off x="6913036" y="1329264"/>
                <a:ext cx="1579033" cy="275167"/>
                <a:chOff x="1341967" y="325966"/>
                <a:chExt cx="3780366" cy="702734"/>
              </a:xfrm>
            </p:grpSpPr>
            <p:pic>
              <p:nvPicPr>
                <p:cNvPr id="285" name="Picture 284"/>
                <p:cNvPicPr>
                  <a:picLocks noChangeAspect="1"/>
                </p:cNvPicPr>
                <p:nvPr/>
              </p:nvPicPr>
              <p:blipFill>
                <a:blip r:embed="rId3"/>
                <a:stretch>
                  <a:fillRect/>
                </a:stretch>
              </p:blipFill>
              <p:spPr>
                <a:xfrm>
                  <a:off x="1341967" y="334433"/>
                  <a:ext cx="876300" cy="635000"/>
                </a:xfrm>
                <a:prstGeom prst="rect">
                  <a:avLst/>
                </a:prstGeom>
              </p:spPr>
            </p:pic>
            <p:pic>
              <p:nvPicPr>
                <p:cNvPr id="287" name="Picture 286"/>
                <p:cNvPicPr>
                  <a:picLocks noChangeAspect="1"/>
                </p:cNvPicPr>
                <p:nvPr/>
              </p:nvPicPr>
              <p:blipFill>
                <a:blip r:embed="rId4"/>
                <a:stretch>
                  <a:fillRect/>
                </a:stretch>
              </p:blipFill>
              <p:spPr>
                <a:xfrm>
                  <a:off x="4258733" y="372531"/>
                  <a:ext cx="863600" cy="571500"/>
                </a:xfrm>
                <a:prstGeom prst="rect">
                  <a:avLst/>
                </a:prstGeom>
              </p:spPr>
            </p:pic>
            <p:pic>
              <p:nvPicPr>
                <p:cNvPr id="117" name="Picture 116"/>
                <p:cNvPicPr>
                  <a:picLocks noChangeAspect="1"/>
                </p:cNvPicPr>
                <p:nvPr/>
              </p:nvPicPr>
              <p:blipFill>
                <a:blip r:embed="rId5"/>
                <a:stretch>
                  <a:fillRect/>
                </a:stretch>
              </p:blipFill>
              <p:spPr>
                <a:xfrm>
                  <a:off x="2963334" y="351366"/>
                  <a:ext cx="609600" cy="584200"/>
                </a:xfrm>
                <a:prstGeom prst="rect">
                  <a:avLst/>
                </a:prstGeom>
              </p:spPr>
            </p:pic>
            <p:pic>
              <p:nvPicPr>
                <p:cNvPr id="118" name="Picture 117"/>
                <p:cNvPicPr>
                  <a:picLocks noChangeAspect="1"/>
                </p:cNvPicPr>
                <p:nvPr/>
              </p:nvPicPr>
              <p:blipFill>
                <a:blip r:embed="rId6"/>
                <a:stretch>
                  <a:fillRect/>
                </a:stretch>
              </p:blipFill>
              <p:spPr>
                <a:xfrm>
                  <a:off x="3653366" y="325966"/>
                  <a:ext cx="584200" cy="635000"/>
                </a:xfrm>
                <a:prstGeom prst="rect">
                  <a:avLst/>
                </a:prstGeom>
              </p:spPr>
            </p:pic>
            <p:pic>
              <p:nvPicPr>
                <p:cNvPr id="119" name="Picture 118"/>
                <p:cNvPicPr>
                  <a:picLocks noChangeAspect="1"/>
                </p:cNvPicPr>
                <p:nvPr/>
              </p:nvPicPr>
              <p:blipFill>
                <a:blip r:embed="rId7"/>
                <a:stretch>
                  <a:fillRect/>
                </a:stretch>
              </p:blipFill>
              <p:spPr>
                <a:xfrm>
                  <a:off x="2239433" y="355600"/>
                  <a:ext cx="685800" cy="673100"/>
                </a:xfrm>
                <a:prstGeom prst="rect">
                  <a:avLst/>
                </a:prstGeom>
              </p:spPr>
            </p:pic>
          </p:grpSp>
        </p:grpSp>
        <p:sp>
          <p:nvSpPr>
            <p:cNvPr id="310" name="Pentagon 309"/>
            <p:cNvSpPr/>
            <p:nvPr/>
          </p:nvSpPr>
          <p:spPr>
            <a:xfrm>
              <a:off x="6834711" y="1625601"/>
              <a:ext cx="533400" cy="184150"/>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t>Tests</a:t>
              </a:r>
              <a:endParaRPr lang="en-US" sz="1000" dirty="0"/>
            </a:p>
          </p:txBody>
        </p:sp>
      </p:grpSp>
      <p:sp>
        <p:nvSpPr>
          <p:cNvPr id="367" name="TextBox 366"/>
          <p:cNvSpPr txBox="1"/>
          <p:nvPr/>
        </p:nvSpPr>
        <p:spPr>
          <a:xfrm>
            <a:off x="4647801" y="42714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70" name="TextBox 369"/>
          <p:cNvSpPr txBox="1"/>
          <p:nvPr/>
        </p:nvSpPr>
        <p:spPr>
          <a:xfrm>
            <a:off x="4607507" y="10710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a:solidFill>
                  <a:schemeClr val="bg1"/>
                </a:solidFill>
                <a:cs typeface="Helvetica Neue Light"/>
              </a:rPr>
              <a:t>T</a:t>
            </a:r>
            <a:r>
              <a:rPr lang="en-US" sz="1600" b="1" dirty="0" smtClean="0">
                <a:solidFill>
                  <a:schemeClr val="bg1"/>
                </a:solidFill>
                <a:cs typeface="Helvetica Neue Light"/>
              </a:rPr>
              <a:t>ooling</a:t>
            </a:r>
            <a:endParaRPr lang="en-US" sz="1600" b="1" dirty="0">
              <a:solidFill>
                <a:schemeClr val="bg1"/>
              </a:solidFill>
              <a:cs typeface="Helvetica Neue Light"/>
            </a:endParaRPr>
          </a:p>
        </p:txBody>
      </p:sp>
      <p:sp>
        <p:nvSpPr>
          <p:cNvPr id="372" name="Rounded Rectangle 371"/>
          <p:cNvSpPr/>
          <p:nvPr/>
        </p:nvSpPr>
        <p:spPr>
          <a:xfrm>
            <a:off x="1719567"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7"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6" y="13113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6" y="7694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83" name="Pentagon 382"/>
          <p:cNvSpPr/>
          <p:nvPr/>
        </p:nvSpPr>
        <p:spPr>
          <a:xfrm>
            <a:off x="1642536" y="4280973"/>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397" name="Can 396"/>
          <p:cNvSpPr/>
          <p:nvPr/>
        </p:nvSpPr>
        <p:spPr>
          <a:xfrm>
            <a:off x="2794001" y="9016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6"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400" y="13927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3" y="11472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4" y="11557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434" name="Pentagon 433"/>
          <p:cNvSpPr/>
          <p:nvPr/>
        </p:nvSpPr>
        <p:spPr>
          <a:xfrm>
            <a:off x="39962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sp>
        <p:nvSpPr>
          <p:cNvPr id="468" name="Pentagon 467"/>
          <p:cNvSpPr/>
          <p:nvPr/>
        </p:nvSpPr>
        <p:spPr>
          <a:xfrm>
            <a:off x="3996267" y="4488408"/>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46916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cxnSp>
        <p:nvCxnSpPr>
          <p:cNvPr id="478" name="Straight Connector 477"/>
          <p:cNvCxnSpPr>
            <a:stCxn id="397" idx="3"/>
            <a:endCxn id="257" idx="0"/>
          </p:cNvCxnSpPr>
          <p:nvPr/>
        </p:nvCxnSpPr>
        <p:spPr>
          <a:xfrm>
            <a:off x="3064935" y="1553626"/>
            <a:ext cx="4233" cy="2911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498" name="Pentagon 497"/>
          <p:cNvSpPr/>
          <p:nvPr/>
        </p:nvSpPr>
        <p:spPr>
          <a:xfrm>
            <a:off x="2531534" y="4488407"/>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sp>
        <p:nvSpPr>
          <p:cNvPr id="499" name="Pentagon 498"/>
          <p:cNvSpPr/>
          <p:nvPr/>
        </p:nvSpPr>
        <p:spPr>
          <a:xfrm>
            <a:off x="3259666" y="42767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nvGrpSpPr>
          <p:cNvPr id="4" name="Group 3"/>
          <p:cNvGrpSpPr/>
          <p:nvPr/>
        </p:nvGrpSpPr>
        <p:grpSpPr>
          <a:xfrm>
            <a:off x="3759198" y="2459577"/>
            <a:ext cx="2311400" cy="1413921"/>
            <a:chOff x="3759198" y="1989677"/>
            <a:chExt cx="2311400" cy="1413921"/>
          </a:xfrm>
        </p:grpSpPr>
        <p:sp>
          <p:nvSpPr>
            <p:cNvPr id="440" name="Rounded Rectangle 439"/>
            <p:cNvSpPr/>
            <p:nvPr/>
          </p:nvSpPr>
          <p:spPr>
            <a:xfrm>
              <a:off x="3759198" y="19981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grpSp>
          <p:nvGrpSpPr>
            <p:cNvPr id="260" name="Group 259"/>
            <p:cNvGrpSpPr/>
            <p:nvPr/>
          </p:nvGrpSpPr>
          <p:grpSpPr>
            <a:xfrm>
              <a:off x="5279486" y="2668131"/>
              <a:ext cx="604851" cy="275868"/>
              <a:chOff x="1322561" y="403544"/>
              <a:chExt cx="1070386" cy="695751"/>
            </a:xfrm>
            <a:solidFill>
              <a:srgbClr val="3366FF"/>
            </a:solidFill>
          </p:grpSpPr>
          <p:sp>
            <p:nvSpPr>
              <p:cNvPr id="261" name="Rounded Rectangle 26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Deploy</a:t>
                </a:r>
                <a:endParaRPr lang="en-US" sz="800" kern="1200" dirty="0"/>
              </a:p>
            </p:txBody>
          </p:sp>
        </p:grpSp>
        <p:grpSp>
          <p:nvGrpSpPr>
            <p:cNvPr id="267" name="Group 266"/>
            <p:cNvGrpSpPr/>
            <p:nvPr/>
          </p:nvGrpSpPr>
          <p:grpSpPr>
            <a:xfrm>
              <a:off x="4752436" y="2668131"/>
              <a:ext cx="467635" cy="275868"/>
              <a:chOff x="1322561" y="403544"/>
              <a:chExt cx="1070386" cy="695751"/>
            </a:xfrm>
            <a:solidFill>
              <a:schemeClr val="accent1"/>
            </a:solidFill>
          </p:grpSpPr>
          <p:sp>
            <p:nvSpPr>
              <p:cNvPr id="268" name="Rounded Rectangle 26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6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Provision</a:t>
                </a:r>
                <a:endParaRPr lang="en-US" sz="800" kern="1200" dirty="0"/>
              </a:p>
            </p:txBody>
          </p:sp>
        </p:grpSp>
        <p:grpSp>
          <p:nvGrpSpPr>
            <p:cNvPr id="273" name="Group 272"/>
            <p:cNvGrpSpPr/>
            <p:nvPr/>
          </p:nvGrpSpPr>
          <p:grpSpPr>
            <a:xfrm>
              <a:off x="4752436" y="2320697"/>
              <a:ext cx="467635" cy="275868"/>
              <a:chOff x="1322561" y="403544"/>
              <a:chExt cx="1070386" cy="695751"/>
            </a:xfrm>
            <a:solidFill>
              <a:schemeClr val="accent1"/>
            </a:solidFill>
          </p:grpSpPr>
          <p:sp>
            <p:nvSpPr>
              <p:cNvPr id="274" name="Rounded Rectangle 273"/>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75"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Setup</a:t>
                </a:r>
                <a:endParaRPr lang="en-US" sz="800" kern="1200" dirty="0"/>
              </a:p>
            </p:txBody>
          </p:sp>
        </p:grpSp>
        <p:grpSp>
          <p:nvGrpSpPr>
            <p:cNvPr id="301" name="Group 300"/>
            <p:cNvGrpSpPr/>
            <p:nvPr/>
          </p:nvGrpSpPr>
          <p:grpSpPr>
            <a:xfrm>
              <a:off x="5279486" y="2320697"/>
              <a:ext cx="604851" cy="275868"/>
              <a:chOff x="1322561" y="403544"/>
              <a:chExt cx="1070386" cy="695751"/>
            </a:xfrm>
            <a:solidFill>
              <a:srgbClr val="FF0000"/>
            </a:solidFill>
          </p:grpSpPr>
          <p:sp>
            <p:nvSpPr>
              <p:cNvPr id="302" name="Rounded Rectangle 30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Run Tests</a:t>
                </a:r>
                <a:endParaRPr lang="en-US" sz="800" kern="1200" dirty="0"/>
              </a:p>
            </p:txBody>
          </p:sp>
        </p:grpSp>
        <p:sp>
          <p:nvSpPr>
            <p:cNvPr id="450" name="Rounded Rectangle 449"/>
            <p:cNvSpPr/>
            <p:nvPr/>
          </p:nvSpPr>
          <p:spPr>
            <a:xfrm>
              <a:off x="3962407" y="26681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sp>
          <p:nvSpPr>
            <p:cNvPr id="470" name="TextBox 469"/>
            <p:cNvSpPr txBox="1"/>
            <p:nvPr/>
          </p:nvSpPr>
          <p:spPr>
            <a:xfrm>
              <a:off x="4968906" y="1989677"/>
              <a:ext cx="1006505" cy="338554"/>
            </a:xfrm>
            <a:prstGeom prst="rect">
              <a:avLst/>
            </a:prstGeom>
            <a:noFill/>
          </p:spPr>
          <p:txBody>
            <a:bodyPr wrap="none" rtlCol="0">
              <a:spAutoFit/>
            </a:bodyPr>
            <a:lstStyle/>
            <a:p>
              <a:pPr algn="ctr"/>
              <a:r>
                <a:rPr lang="en-US" sz="1600" b="1" dirty="0" smtClean="0">
                  <a:solidFill>
                    <a:srgbClr val="FFFFFF"/>
                  </a:solidFill>
                  <a:cs typeface="Helvetica Neue Light"/>
                </a:rPr>
                <a:t>Run Tests</a:t>
              </a:r>
              <a:endParaRPr lang="en-US" sz="1600" b="1" dirty="0">
                <a:solidFill>
                  <a:srgbClr val="FFFFFF"/>
                </a:solidFill>
                <a:cs typeface="Helvetica Neue Light"/>
              </a:endParaRPr>
            </a:p>
          </p:txBody>
        </p:sp>
        <p:grpSp>
          <p:nvGrpSpPr>
            <p:cNvPr id="482" name="Group 481"/>
            <p:cNvGrpSpPr/>
            <p:nvPr/>
          </p:nvGrpSpPr>
          <p:grpSpPr>
            <a:xfrm>
              <a:off x="3962401" y="2320697"/>
              <a:ext cx="711199" cy="284634"/>
              <a:chOff x="1322561" y="403544"/>
              <a:chExt cx="1070386" cy="695751"/>
            </a:xfrm>
            <a:solidFill>
              <a:srgbClr val="FF8000"/>
            </a:solidFill>
          </p:grpSpPr>
          <p:sp>
            <p:nvSpPr>
              <p:cNvPr id="483" name="Rounded Rectangle 48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grpSp>
      <p:grpSp>
        <p:nvGrpSpPr>
          <p:cNvPr id="5" name="Group 4"/>
          <p:cNvGrpSpPr/>
          <p:nvPr/>
        </p:nvGrpSpPr>
        <p:grpSpPr>
          <a:xfrm>
            <a:off x="1354665" y="2459577"/>
            <a:ext cx="2311400" cy="1413921"/>
            <a:chOff x="1354665" y="1989677"/>
            <a:chExt cx="2311400" cy="1413921"/>
          </a:xfrm>
        </p:grpSpPr>
        <p:sp>
          <p:nvSpPr>
            <p:cNvPr id="485" name="Rounded Rectangle 484"/>
            <p:cNvSpPr/>
            <p:nvPr/>
          </p:nvSpPr>
          <p:spPr>
            <a:xfrm>
              <a:off x="1354665" y="19981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486" name="Rounded Rectangle 485"/>
            <p:cNvSpPr/>
            <p:nvPr/>
          </p:nvSpPr>
          <p:spPr>
            <a:xfrm>
              <a:off x="1710273" y="2668131"/>
              <a:ext cx="719667" cy="270938"/>
            </a:xfrm>
            <a:prstGeom prst="roundRect">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smtClean="0"/>
                <a:t>Prepare</a:t>
              </a:r>
              <a:endParaRPr lang="en-US" sz="800" dirty="0"/>
            </a:p>
          </p:txBody>
        </p:sp>
        <p:grpSp>
          <p:nvGrpSpPr>
            <p:cNvPr id="487" name="Group 486"/>
            <p:cNvGrpSpPr/>
            <p:nvPr/>
          </p:nvGrpSpPr>
          <p:grpSpPr>
            <a:xfrm>
              <a:off x="1710267" y="2320697"/>
              <a:ext cx="711199" cy="284634"/>
              <a:chOff x="1322561" y="403544"/>
              <a:chExt cx="1070386" cy="695751"/>
            </a:xfrm>
            <a:solidFill>
              <a:srgbClr val="FF8000"/>
            </a:solidFill>
          </p:grpSpPr>
          <p:sp>
            <p:nvSpPr>
              <p:cNvPr id="488" name="Rounded Rectangle 487"/>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9"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70000"/>
                  </a:lnSpc>
                  <a:spcBef>
                    <a:spcPct val="0"/>
                  </a:spcBef>
                  <a:spcAft>
                    <a:spcPct val="35000"/>
                  </a:spcAft>
                </a:pPr>
                <a:r>
                  <a:rPr lang="en-US" sz="800" kern="1200" dirty="0" smtClean="0"/>
                  <a:t>Slave</a:t>
                </a:r>
              </a:p>
              <a:p>
                <a:pPr lvl="0" algn="ctr" defTabSz="355600">
                  <a:lnSpc>
                    <a:spcPct val="70000"/>
                  </a:lnSpc>
                  <a:spcBef>
                    <a:spcPct val="0"/>
                  </a:spcBef>
                  <a:spcAft>
                    <a:spcPct val="35000"/>
                  </a:spcAft>
                </a:pPr>
                <a:r>
                  <a:rPr lang="en-US" sz="800" kern="1200" dirty="0" smtClean="0"/>
                  <a:t>Controller</a:t>
                </a:r>
                <a:endParaRPr lang="en-US" sz="800" kern="1200" dirty="0"/>
              </a:p>
            </p:txBody>
          </p:sp>
        </p:grpSp>
        <p:grpSp>
          <p:nvGrpSpPr>
            <p:cNvPr id="32" name="Group 31"/>
            <p:cNvGrpSpPr/>
            <p:nvPr/>
          </p:nvGrpSpPr>
          <p:grpSpPr>
            <a:xfrm>
              <a:off x="2481158" y="2320697"/>
              <a:ext cx="324051" cy="275868"/>
              <a:chOff x="1322561" y="403544"/>
              <a:chExt cx="1070386" cy="695751"/>
            </a:xfrm>
            <a:solidFill>
              <a:srgbClr val="3366FF"/>
            </a:solidFill>
          </p:grpSpPr>
          <p:sp>
            <p:nvSpPr>
              <p:cNvPr id="33" name="Rounded Rectangle 32"/>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Build</a:t>
                </a:r>
                <a:endParaRPr lang="en-US" sz="800" kern="1200" dirty="0"/>
              </a:p>
            </p:txBody>
          </p:sp>
        </p:grpSp>
        <p:grpSp>
          <p:nvGrpSpPr>
            <p:cNvPr id="444" name="Group 443"/>
            <p:cNvGrpSpPr/>
            <p:nvPr/>
          </p:nvGrpSpPr>
          <p:grpSpPr>
            <a:xfrm>
              <a:off x="2870625" y="2668131"/>
              <a:ext cx="324051" cy="275868"/>
              <a:chOff x="1322561" y="403544"/>
              <a:chExt cx="1070386" cy="695751"/>
            </a:xfrm>
            <a:solidFill>
              <a:srgbClr val="3366FF"/>
            </a:solidFill>
          </p:grpSpPr>
          <p:sp>
            <p:nvSpPr>
              <p:cNvPr id="445" name="Rounded Rectangle 444"/>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46"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Store</a:t>
                </a:r>
                <a:endParaRPr lang="en-US" sz="800" kern="1200" dirty="0"/>
              </a:p>
            </p:txBody>
          </p:sp>
        </p:grpSp>
        <p:sp>
          <p:nvSpPr>
            <p:cNvPr id="365" name="TextBox 364"/>
            <p:cNvSpPr txBox="1"/>
            <p:nvPr/>
          </p:nvSpPr>
          <p:spPr>
            <a:xfrm>
              <a:off x="2492529" y="1989677"/>
              <a:ext cx="1099379" cy="338554"/>
            </a:xfrm>
            <a:prstGeom prst="rect">
              <a:avLst/>
            </a:prstGeom>
            <a:noFill/>
          </p:spPr>
          <p:txBody>
            <a:bodyPr wrap="none" rtlCol="0">
              <a:spAutoFit/>
            </a:bodyPr>
            <a:lstStyle/>
            <a:p>
              <a:pPr algn="ctr"/>
              <a:r>
                <a:rPr lang="en-US" sz="1600" b="1" dirty="0" smtClean="0">
                  <a:solidFill>
                    <a:srgbClr val="FFFFFF"/>
                  </a:solidFill>
                  <a:cs typeface="Helvetica Neue Light"/>
                </a:rPr>
                <a:t>Build Code</a:t>
              </a:r>
              <a:endParaRPr lang="en-US" sz="1600" b="1" dirty="0">
                <a:solidFill>
                  <a:srgbClr val="FFFFFF"/>
                </a:solidFill>
                <a:cs typeface="Helvetica Neue Light"/>
              </a:endParaRPr>
            </a:p>
          </p:txBody>
        </p:sp>
        <p:grpSp>
          <p:nvGrpSpPr>
            <p:cNvPr id="471" name="Group 470"/>
            <p:cNvGrpSpPr/>
            <p:nvPr/>
          </p:nvGrpSpPr>
          <p:grpSpPr>
            <a:xfrm>
              <a:off x="2480151" y="2668131"/>
              <a:ext cx="324051" cy="275868"/>
              <a:chOff x="1322561" y="403544"/>
              <a:chExt cx="1070386" cy="695751"/>
            </a:xfrm>
            <a:solidFill>
              <a:srgbClr val="3366FF"/>
            </a:solidFill>
          </p:grpSpPr>
          <p:sp>
            <p:nvSpPr>
              <p:cNvPr id="472" name="Rounded Rectangle 471"/>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73"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Scan</a:t>
                </a:r>
                <a:endParaRPr lang="en-US" sz="800" kern="1200" dirty="0"/>
              </a:p>
            </p:txBody>
          </p:sp>
        </p:grpSp>
        <p:grpSp>
          <p:nvGrpSpPr>
            <p:cNvPr id="490" name="Group 489"/>
            <p:cNvGrpSpPr/>
            <p:nvPr/>
          </p:nvGrpSpPr>
          <p:grpSpPr>
            <a:xfrm>
              <a:off x="2870625" y="2320697"/>
              <a:ext cx="324051" cy="275868"/>
              <a:chOff x="1322561" y="403544"/>
              <a:chExt cx="1070386" cy="695751"/>
            </a:xfrm>
            <a:solidFill>
              <a:srgbClr val="3366FF"/>
            </a:solidFill>
          </p:grpSpPr>
          <p:sp>
            <p:nvSpPr>
              <p:cNvPr id="491" name="Rounded Rectangle 490"/>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92"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Unit test</a:t>
                </a:r>
                <a:endParaRPr lang="en-US" sz="800" kern="1200" dirty="0"/>
              </a:p>
            </p:txBody>
          </p:sp>
        </p:grpSp>
      </p:grpSp>
      <p:grpSp>
        <p:nvGrpSpPr>
          <p:cNvPr id="3" name="Group 2"/>
          <p:cNvGrpSpPr/>
          <p:nvPr/>
        </p:nvGrpSpPr>
        <p:grpSpPr>
          <a:xfrm>
            <a:off x="6705590" y="3498094"/>
            <a:ext cx="2192871" cy="1018851"/>
            <a:chOff x="6705590" y="3028194"/>
            <a:chExt cx="2192871" cy="1018851"/>
          </a:xfrm>
        </p:grpSpPr>
        <p:sp>
          <p:nvSpPr>
            <p:cNvPr id="264" name="Rounded Rectangle 263"/>
            <p:cNvSpPr/>
            <p:nvPr/>
          </p:nvSpPr>
          <p:spPr>
            <a:xfrm>
              <a:off x="6705590" y="3028194"/>
              <a:ext cx="2192871" cy="10188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1600" dirty="0" smtClean="0"/>
                <a:t>Test Environment</a:t>
              </a:r>
              <a:endParaRPr lang="en-US" sz="1600" dirty="0"/>
            </a:p>
          </p:txBody>
        </p:sp>
        <p:sp>
          <p:nvSpPr>
            <p:cNvPr id="433" name="Pentagon 432"/>
            <p:cNvSpPr/>
            <p:nvPr/>
          </p:nvSpPr>
          <p:spPr>
            <a:xfrm>
              <a:off x="6849534" y="3442774"/>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35" name="Pentagon 434"/>
            <p:cNvSpPr/>
            <p:nvPr/>
          </p:nvSpPr>
          <p:spPr>
            <a:xfrm>
              <a:off x="7484533" y="34427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505" name="Pentagon 504"/>
            <p:cNvSpPr/>
            <p:nvPr/>
          </p:nvSpPr>
          <p:spPr>
            <a:xfrm>
              <a:off x="8119532" y="3442774"/>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sp>
        <p:nvSpPr>
          <p:cNvPr id="7" name="Subtitle 6"/>
          <p:cNvSpPr>
            <a:spLocks noGrp="1"/>
          </p:cNvSpPr>
          <p:nvPr>
            <p:ph type="subTitle" idx="12"/>
          </p:nvPr>
        </p:nvSpPr>
        <p:spPr/>
        <p:txBody>
          <a:bodyPr/>
          <a:lstStyle/>
          <a:p>
            <a:r>
              <a:rPr lang="en-US" dirty="0"/>
              <a:t>Build a Software Factory</a:t>
            </a:r>
          </a:p>
          <a:p>
            <a:endParaRPr lang="en-US" dirty="0"/>
          </a:p>
        </p:txBody>
      </p:sp>
      <p:grpSp>
        <p:nvGrpSpPr>
          <p:cNvPr id="95" name="Group 94"/>
          <p:cNvGrpSpPr/>
          <p:nvPr/>
        </p:nvGrpSpPr>
        <p:grpSpPr>
          <a:xfrm>
            <a:off x="6625349" y="4631070"/>
            <a:ext cx="2097227" cy="498060"/>
            <a:chOff x="6625349" y="4631070"/>
            <a:chExt cx="2097227" cy="498060"/>
          </a:xfrm>
        </p:grpSpPr>
        <p:sp>
          <p:nvSpPr>
            <p:cNvPr id="96" name="TextBox 95"/>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97" name="Picture 2" descr="C:\Users\lmcdowell\Downloads\MagenTy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924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346200" y="613822"/>
            <a:ext cx="4682067" cy="1574811"/>
            <a:chOff x="1346200" y="143922"/>
            <a:chExt cx="4682067" cy="1574811"/>
          </a:xfrm>
        </p:grpSpPr>
        <p:sp>
          <p:nvSpPr>
            <p:cNvPr id="368" name="Rounded Rectangle 367"/>
            <p:cNvSpPr/>
            <p:nvPr/>
          </p:nvSpPr>
          <p:spPr>
            <a:xfrm>
              <a:off x="1346200" y="1439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grpSp>
          <p:nvGrpSpPr>
            <p:cNvPr id="256" name="Group 255"/>
            <p:cNvGrpSpPr/>
            <p:nvPr/>
          </p:nvGrpSpPr>
          <p:grpSpPr>
            <a:xfrm>
              <a:off x="1735668" y="1374833"/>
              <a:ext cx="2667000" cy="225366"/>
              <a:chOff x="1322561" y="403544"/>
              <a:chExt cx="1070386" cy="695751"/>
            </a:xfrm>
            <a:solidFill>
              <a:srgbClr val="FF8000"/>
            </a:solidFill>
          </p:grpSpPr>
          <p:sp>
            <p:nvSpPr>
              <p:cNvPr id="257" name="Rounded Rectangle 256"/>
              <p:cNvSpPr/>
              <p:nvPr/>
            </p:nvSpPr>
            <p:spPr>
              <a:xfrm>
                <a:off x="1322561" y="403544"/>
                <a:ext cx="1070386" cy="695751"/>
              </a:xfrm>
              <a:prstGeom prst="roundRect">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8" name="Rounded Rectangle 4"/>
              <p:cNvSpPr/>
              <p:nvPr/>
            </p:nvSpPr>
            <p:spPr>
              <a:xfrm>
                <a:off x="1356524" y="437508"/>
                <a:ext cx="1002458" cy="62782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Master Controller</a:t>
                </a:r>
                <a:endParaRPr lang="en-US" sz="800" kern="1200" dirty="0"/>
              </a:p>
            </p:txBody>
          </p:sp>
        </p:grpSp>
        <p:sp>
          <p:nvSpPr>
            <p:cNvPr id="370" name="TextBox 369"/>
            <p:cNvSpPr txBox="1"/>
            <p:nvPr/>
          </p:nvSpPr>
          <p:spPr>
            <a:xfrm>
              <a:off x="4607507" y="601126"/>
              <a:ext cx="1170513" cy="584776"/>
            </a:xfrm>
            <a:prstGeom prst="rect">
              <a:avLst/>
            </a:prstGeom>
            <a:noFill/>
          </p:spPr>
          <p:txBody>
            <a:bodyPr wrap="none" rtlCol="0">
              <a:spAutoFit/>
            </a:bodyPr>
            <a:lstStyle/>
            <a:p>
              <a:pPr algn="ctr"/>
              <a:r>
                <a:rPr lang="en-US" sz="1600" b="1" dirty="0" smtClean="0">
                  <a:solidFill>
                    <a:schemeClr val="bg1"/>
                  </a:solidFill>
                  <a:cs typeface="Helvetica Neue Light"/>
                </a:rPr>
                <a:t>Application </a:t>
              </a:r>
            </a:p>
            <a:p>
              <a:pPr algn="ctr"/>
              <a:r>
                <a:rPr lang="en-US" sz="1600" b="1" dirty="0">
                  <a:solidFill>
                    <a:schemeClr val="bg1"/>
                  </a:solidFill>
                  <a:cs typeface="Helvetica Neue Light"/>
                </a:rPr>
                <a:t>T</a:t>
              </a:r>
              <a:r>
                <a:rPr lang="en-US" sz="1600" b="1" dirty="0" smtClean="0">
                  <a:solidFill>
                    <a:schemeClr val="bg1"/>
                  </a:solidFill>
                  <a:cs typeface="Helvetica Neue Light"/>
                </a:rPr>
                <a:t>ooling</a:t>
              </a:r>
              <a:endParaRPr lang="en-US" sz="1600" b="1" dirty="0">
                <a:solidFill>
                  <a:schemeClr val="bg1"/>
                </a:solidFill>
                <a:cs typeface="Helvetica Neue Light"/>
              </a:endParaRPr>
            </a:p>
          </p:txBody>
        </p:sp>
        <p:sp>
          <p:nvSpPr>
            <p:cNvPr id="372" name="Rounded Rectangle 371"/>
            <p:cNvSpPr/>
            <p:nvPr/>
          </p:nvSpPr>
          <p:spPr>
            <a:xfrm>
              <a:off x="1719567" y="2995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Requirements, Issues/Bugs and Workflow</a:t>
              </a:r>
            </a:p>
          </p:txBody>
        </p:sp>
        <p:sp>
          <p:nvSpPr>
            <p:cNvPr id="375" name="Rounded Rectangle 374"/>
            <p:cNvSpPr/>
            <p:nvPr/>
          </p:nvSpPr>
          <p:spPr>
            <a:xfrm>
              <a:off x="1719567" y="8414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BDD GUI</a:t>
              </a:r>
            </a:p>
          </p:txBody>
        </p:sp>
        <p:sp>
          <p:nvSpPr>
            <p:cNvPr id="378" name="Rounded Rectangle 377"/>
            <p:cNvSpPr/>
            <p:nvPr/>
          </p:nvSpPr>
          <p:spPr>
            <a:xfrm>
              <a:off x="3460876" y="841428"/>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Wiki / Documentation</a:t>
              </a:r>
            </a:p>
          </p:txBody>
        </p:sp>
        <p:sp>
          <p:nvSpPr>
            <p:cNvPr id="381" name="Rounded Rectangle 380"/>
            <p:cNvSpPr/>
            <p:nvPr/>
          </p:nvSpPr>
          <p:spPr>
            <a:xfrm>
              <a:off x="3460876" y="299560"/>
              <a:ext cx="930501" cy="460310"/>
            </a:xfrm>
            <a:prstGeom prst="roundRect">
              <a:avLst/>
            </a:prstGeom>
            <a:solidFill>
              <a:srgbClr val="00C36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nchorCtr="0"/>
            <a:lstStyle/>
            <a:p>
              <a:pPr algn="ctr">
                <a:lnSpc>
                  <a:spcPct val="90000"/>
                </a:lnSpc>
              </a:pPr>
              <a:r>
                <a:rPr lang="en-US" sz="800" dirty="0"/>
                <a:t>Live Dashboards</a:t>
              </a:r>
            </a:p>
          </p:txBody>
        </p:sp>
        <p:sp>
          <p:nvSpPr>
            <p:cNvPr id="397" name="Can 396"/>
            <p:cNvSpPr/>
            <p:nvPr/>
          </p:nvSpPr>
          <p:spPr>
            <a:xfrm>
              <a:off x="2794001" y="431793"/>
              <a:ext cx="541867" cy="65193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Data</a:t>
              </a:r>
              <a:endParaRPr lang="en-US" sz="1000" dirty="0"/>
            </a:p>
          </p:txBody>
        </p:sp>
        <p:cxnSp>
          <p:nvCxnSpPr>
            <p:cNvPr id="407" name="Straight Connector 406"/>
            <p:cNvCxnSpPr/>
            <p:nvPr/>
          </p:nvCxnSpPr>
          <p:spPr>
            <a:xfrm flipV="1">
              <a:off x="2573866" y="9228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flipV="1">
              <a:off x="3327400" y="92286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V="1">
              <a:off x="3318933" y="677337"/>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V="1">
              <a:off x="2582334" y="685804"/>
              <a:ext cx="211667" cy="1"/>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78" name="Straight Connector 477"/>
            <p:cNvCxnSpPr>
              <a:stCxn id="397" idx="3"/>
              <a:endCxn id="257" idx="0"/>
            </p:cNvCxnSpPr>
            <p:nvPr/>
          </p:nvCxnSpPr>
          <p:spPr>
            <a:xfrm>
              <a:off x="3064935" y="1083726"/>
              <a:ext cx="4233" cy="291107"/>
            </a:xfrm>
            <a:prstGeom prst="line">
              <a:avLst/>
            </a:prstGeom>
            <a:ln w="34925" cmpd="sng">
              <a:solidFill>
                <a:schemeClr val="bg1">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1346198" y="4135966"/>
            <a:ext cx="4730199" cy="821266"/>
            <a:chOff x="1346198" y="3666066"/>
            <a:chExt cx="4730199" cy="821266"/>
          </a:xfrm>
        </p:grpSpPr>
        <p:sp>
          <p:nvSpPr>
            <p:cNvPr id="114" name="Rounded Rectangle 113"/>
            <p:cNvSpPr/>
            <p:nvPr/>
          </p:nvSpPr>
          <p:spPr>
            <a:xfrm>
              <a:off x="1346198" y="36660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253" name="Pentagon 252"/>
            <p:cNvSpPr/>
            <p:nvPr/>
          </p:nvSpPr>
          <p:spPr>
            <a:xfrm>
              <a:off x="2523068" y="3806840"/>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Code</a:t>
              </a:r>
              <a:endParaRPr lang="en-US" sz="900" dirty="0"/>
            </a:p>
          </p:txBody>
        </p:sp>
        <p:sp>
          <p:nvSpPr>
            <p:cNvPr id="367" name="TextBox 366"/>
            <p:cNvSpPr txBox="1"/>
            <p:nvPr/>
          </p:nvSpPr>
          <p:spPr>
            <a:xfrm>
              <a:off x="4647801" y="38015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83" name="Pentagon 382"/>
            <p:cNvSpPr/>
            <p:nvPr/>
          </p:nvSpPr>
          <p:spPr>
            <a:xfrm>
              <a:off x="1642536" y="3811073"/>
              <a:ext cx="594778" cy="164027"/>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Plans</a:t>
              </a:r>
              <a:endParaRPr lang="en-US" sz="900" dirty="0"/>
            </a:p>
          </p:txBody>
        </p:sp>
        <p:sp>
          <p:nvSpPr>
            <p:cNvPr id="434" name="Pentagon 433"/>
            <p:cNvSpPr/>
            <p:nvPr/>
          </p:nvSpPr>
          <p:spPr>
            <a:xfrm>
              <a:off x="3996266" y="38068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Scripts</a:t>
              </a:r>
              <a:endParaRPr lang="en-US" sz="900" dirty="0"/>
            </a:p>
          </p:txBody>
        </p:sp>
        <p:sp>
          <p:nvSpPr>
            <p:cNvPr id="468" name="Pentagon 467"/>
            <p:cNvSpPr/>
            <p:nvPr/>
          </p:nvSpPr>
          <p:spPr>
            <a:xfrm>
              <a:off x="3996267" y="4018508"/>
              <a:ext cx="594778" cy="164027"/>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solidFill>
                    <a:schemeClr val="bg1"/>
                  </a:solidFill>
                </a:rPr>
                <a:t>images</a:t>
              </a:r>
              <a:endParaRPr lang="en-US" sz="900" dirty="0">
                <a:solidFill>
                  <a:schemeClr val="bg1"/>
                </a:solidFill>
              </a:endParaRPr>
            </a:p>
          </p:txBody>
        </p:sp>
        <p:sp>
          <p:nvSpPr>
            <p:cNvPr id="469" name="Pentagon 468"/>
            <p:cNvSpPr/>
            <p:nvPr/>
          </p:nvSpPr>
          <p:spPr>
            <a:xfrm>
              <a:off x="3996266" y="4221707"/>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Base apps</a:t>
              </a:r>
              <a:endParaRPr lang="en-US" sz="900" dirty="0"/>
            </a:p>
          </p:txBody>
        </p:sp>
        <p:sp>
          <p:nvSpPr>
            <p:cNvPr id="498" name="Pentagon 497"/>
            <p:cNvSpPr/>
            <p:nvPr/>
          </p:nvSpPr>
          <p:spPr>
            <a:xfrm>
              <a:off x="2531534" y="4018507"/>
              <a:ext cx="594778" cy="164027"/>
            </a:xfrm>
            <a:prstGeom prst="homePlat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Tests</a:t>
              </a:r>
              <a:endParaRPr lang="en-US" sz="900" dirty="0"/>
            </a:p>
          </p:txBody>
        </p:sp>
        <p:sp>
          <p:nvSpPr>
            <p:cNvPr id="499" name="Pentagon 498"/>
            <p:cNvSpPr/>
            <p:nvPr/>
          </p:nvSpPr>
          <p:spPr>
            <a:xfrm>
              <a:off x="3259666" y="3806841"/>
              <a:ext cx="594778" cy="164027"/>
            </a:xfrm>
            <a:prstGeom prst="homePlate">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dirty="0" smtClean="0"/>
                <a:t>Binary</a:t>
              </a:r>
              <a:endParaRPr lang="en-US" sz="900" dirty="0"/>
            </a:p>
          </p:txBody>
        </p:sp>
      </p:grpSp>
      <p:sp>
        <p:nvSpPr>
          <p:cNvPr id="3" name="Subtitle 2"/>
          <p:cNvSpPr>
            <a:spLocks noGrp="1"/>
          </p:cNvSpPr>
          <p:nvPr>
            <p:ph type="subTitle" idx="12"/>
          </p:nvPr>
        </p:nvSpPr>
        <p:spPr/>
        <p:txBody>
          <a:bodyPr/>
          <a:lstStyle/>
          <a:p>
            <a:r>
              <a:rPr lang="en-US" dirty="0"/>
              <a:t>Build a Software Factory</a:t>
            </a:r>
          </a:p>
          <a:p>
            <a:endParaRPr lang="en-US" dirty="0"/>
          </a:p>
        </p:txBody>
      </p:sp>
      <p:grpSp>
        <p:nvGrpSpPr>
          <p:cNvPr id="35" name="Group 34"/>
          <p:cNvGrpSpPr/>
          <p:nvPr/>
        </p:nvGrpSpPr>
        <p:grpSpPr>
          <a:xfrm>
            <a:off x="6625349" y="4631070"/>
            <a:ext cx="2097227" cy="498060"/>
            <a:chOff x="6625349" y="4631070"/>
            <a:chExt cx="2097227" cy="498060"/>
          </a:xfrm>
        </p:grpSpPr>
        <p:sp>
          <p:nvSpPr>
            <p:cNvPr id="36" name="TextBox 35"/>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37" name="Picture 2" descr="C:\Users\lmcdowell\Downloads\MagenTy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591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E-6 4.75794E-6 L 5E-6 0.17113 " pathEditMode="relative" rAng="0" ptsTypes="AA">
                                      <p:cBhvr>
                                        <p:cTn id="6" dur="2000" fill="hold"/>
                                        <p:tgtEl>
                                          <p:spTgt spid="14"/>
                                        </p:tgtEl>
                                        <p:attrNameLst>
                                          <p:attrName>ppt_x</p:attrName>
                                          <p:attrName>ppt_y</p:attrName>
                                        </p:attrNameLst>
                                      </p:cBhvr>
                                      <p:rCtr x="0" y="8541"/>
                                    </p:animMotion>
                                  </p:childTnLst>
                                </p:cTn>
                              </p:par>
                              <p:par>
                                <p:cTn id="7" presetID="0" presetClass="path" presetSubtype="0" accel="50000" decel="50000" fill="hold" nodeType="withEffect">
                                  <p:stCondLst>
                                    <p:cond delay="0"/>
                                  </p:stCondLst>
                                  <p:childTnLst>
                                    <p:animMotion origin="layout" path="M 4.44444E-6 6.10546E-7 L 4.44444E-6 -0.17761 " pathEditMode="relative" rAng="0" ptsTypes="AA">
                                      <p:cBhvr>
                                        <p:cTn id="8" dur="1000" fill="hold"/>
                                        <p:tgtEl>
                                          <p:spTgt spid="15"/>
                                        </p:tgtEl>
                                        <p:attrNameLst>
                                          <p:attrName>ppt_x</p:attrName>
                                          <p:attrName>ppt_y</p:attrName>
                                        </p:attrNameLst>
                                      </p:cBhvr>
                                      <p:rCtr x="0" y="-88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263"/>
          <p:cNvSpPr/>
          <p:nvPr/>
        </p:nvSpPr>
        <p:spPr>
          <a:xfrm>
            <a:off x="6705590" y="3498094"/>
            <a:ext cx="2192871" cy="10188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1600" dirty="0" smtClean="0"/>
              <a:t>Test Environment</a:t>
            </a:r>
            <a:endParaRPr lang="en-US" sz="1600" dirty="0"/>
          </a:p>
        </p:txBody>
      </p:sp>
      <p:sp>
        <p:nvSpPr>
          <p:cNvPr id="148" name="Rounded Rectangle 147"/>
          <p:cNvSpPr/>
          <p:nvPr/>
        </p:nvSpPr>
        <p:spPr>
          <a:xfrm>
            <a:off x="6718300" y="3835400"/>
            <a:ext cx="2146300" cy="5461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6709828" y="1692593"/>
            <a:ext cx="2163234" cy="1249568"/>
            <a:chOff x="1322561" y="403544"/>
            <a:chExt cx="1070386" cy="695751"/>
          </a:xfrm>
          <a:solidFill>
            <a:schemeClr val="accent1"/>
          </a:solidFill>
        </p:grpSpPr>
        <p:sp>
          <p:nvSpPr>
            <p:cNvPr id="12" name="Rounded Rectangle 11"/>
            <p:cNvSpPr/>
            <p:nvPr/>
          </p:nvSpPr>
          <p:spPr>
            <a:xfrm>
              <a:off x="1322561" y="403544"/>
              <a:ext cx="1070386" cy="695751"/>
            </a:xfrm>
            <a:prstGeom prst="roundRect">
              <a:avLst/>
            </a:prstGeom>
            <a:solidFill>
              <a:srgbClr val="4C9AD9"/>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ounded Rectangle 4"/>
            <p:cNvSpPr/>
            <p:nvPr/>
          </p:nvSpPr>
          <p:spPr>
            <a:xfrm>
              <a:off x="1356525" y="437508"/>
              <a:ext cx="1002458" cy="627823"/>
            </a:xfrm>
            <a:prstGeom prst="rect">
              <a:avLst/>
            </a:prstGeom>
            <a:solidFill>
              <a:srgbClr val="4C9AD9"/>
            </a:solid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lvl="0" algn="ctr" defTabSz="933450">
                <a:lnSpc>
                  <a:spcPct val="90000"/>
                </a:lnSpc>
                <a:spcBef>
                  <a:spcPct val="0"/>
                </a:spcBef>
                <a:spcAft>
                  <a:spcPct val="35000"/>
                </a:spcAft>
              </a:pPr>
              <a:r>
                <a:rPr lang="en-US" sz="1600" dirty="0" smtClean="0"/>
                <a:t>Test Lab</a:t>
              </a:r>
              <a:endParaRPr lang="en-US" sz="1600" dirty="0"/>
            </a:p>
          </p:txBody>
        </p:sp>
      </p:grpSp>
      <p:sp>
        <p:nvSpPr>
          <p:cNvPr id="140" name="Rounded Rectangle 139"/>
          <p:cNvSpPr/>
          <p:nvPr/>
        </p:nvSpPr>
        <p:spPr>
          <a:xfrm>
            <a:off x="6832600" y="2070100"/>
            <a:ext cx="1930400" cy="7239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ounded Rectangle 113"/>
          <p:cNvSpPr/>
          <p:nvPr/>
        </p:nvSpPr>
        <p:spPr>
          <a:xfrm>
            <a:off x="1346198" y="4135966"/>
            <a:ext cx="4724401" cy="821266"/>
          </a:xfrm>
          <a:prstGeom prst="roundRect">
            <a:avLst>
              <a:gd name="adj" fmla="val 32131"/>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485" name="Rounded Rectangle 484"/>
          <p:cNvSpPr/>
          <p:nvPr/>
        </p:nvSpPr>
        <p:spPr>
          <a:xfrm>
            <a:off x="1354665"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440" name="Rounded Rectangle 439"/>
          <p:cNvSpPr/>
          <p:nvPr/>
        </p:nvSpPr>
        <p:spPr>
          <a:xfrm>
            <a:off x="3759198" y="2468033"/>
            <a:ext cx="2311400" cy="1405465"/>
          </a:xfrm>
          <a:prstGeom prst="roundRect">
            <a:avLst/>
          </a:prstGeom>
          <a:solidFill>
            <a:srgbClr val="114B7B"/>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endParaRPr lang="en-US" dirty="0"/>
          </a:p>
        </p:txBody>
      </p:sp>
      <p:sp>
        <p:nvSpPr>
          <p:cNvPr id="137" name="Rounded Rectangle 136"/>
          <p:cNvSpPr/>
          <p:nvPr/>
        </p:nvSpPr>
        <p:spPr>
          <a:xfrm>
            <a:off x="1409700" y="2794000"/>
            <a:ext cx="2184400" cy="9271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ounded Rectangle 137"/>
          <p:cNvSpPr/>
          <p:nvPr/>
        </p:nvSpPr>
        <p:spPr>
          <a:xfrm>
            <a:off x="3797300" y="2806700"/>
            <a:ext cx="2184400" cy="9271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ounded Rectangle 138"/>
          <p:cNvSpPr/>
          <p:nvPr/>
        </p:nvSpPr>
        <p:spPr>
          <a:xfrm>
            <a:off x="1460500" y="4279900"/>
            <a:ext cx="2616200" cy="5715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5969000" y="953592"/>
            <a:ext cx="1485900" cy="481507"/>
          </a:xfrm>
          <a:prstGeom prst="rect">
            <a:avLst/>
          </a:prstGeom>
        </p:spPr>
      </p:pic>
      <p:sp>
        <p:nvSpPr>
          <p:cNvPr id="368" name="Rounded Rectangle 367"/>
          <p:cNvSpPr/>
          <p:nvPr/>
        </p:nvSpPr>
        <p:spPr>
          <a:xfrm>
            <a:off x="1346200" y="613822"/>
            <a:ext cx="4682067" cy="1574811"/>
          </a:xfrm>
          <a:prstGeom prst="roundRect">
            <a:avLst/>
          </a:prstGeom>
          <a:solidFill>
            <a:schemeClr val="tx2">
              <a:lumMod val="75000"/>
            </a:schemeClr>
          </a:solidFill>
          <a:ln>
            <a:no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t" anchorCtr="0"/>
          <a:lstStyle/>
          <a:p>
            <a:pPr algn="ctr"/>
            <a:endParaRPr lang="en-US" dirty="0"/>
          </a:p>
        </p:txBody>
      </p:sp>
      <p:sp>
        <p:nvSpPr>
          <p:cNvPr id="27" name="Rounded Rectangle 26"/>
          <p:cNvSpPr/>
          <p:nvPr/>
        </p:nvSpPr>
        <p:spPr>
          <a:xfrm>
            <a:off x="1574800" y="901700"/>
            <a:ext cx="4254500" cy="10668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TextBox 366"/>
          <p:cNvSpPr txBox="1"/>
          <p:nvPr/>
        </p:nvSpPr>
        <p:spPr>
          <a:xfrm>
            <a:off x="4647801" y="4271447"/>
            <a:ext cx="1428596" cy="584776"/>
          </a:xfrm>
          <a:prstGeom prst="rect">
            <a:avLst/>
          </a:prstGeom>
          <a:noFill/>
        </p:spPr>
        <p:txBody>
          <a:bodyPr wrap="none" rtlCol="0">
            <a:spAutoFit/>
          </a:bodyPr>
          <a:lstStyle/>
          <a:p>
            <a:pPr algn="ctr"/>
            <a:r>
              <a:rPr lang="en-US" sz="1600" b="1" dirty="0" smtClean="0">
                <a:solidFill>
                  <a:schemeClr val="bg1"/>
                </a:solidFill>
                <a:cs typeface="Helvetica Neue Light"/>
              </a:rPr>
              <a:t>Source Code</a:t>
            </a:r>
          </a:p>
          <a:p>
            <a:pPr algn="ctr"/>
            <a:r>
              <a:rPr lang="en-US" sz="1600" b="1" dirty="0" smtClean="0">
                <a:solidFill>
                  <a:schemeClr val="bg1"/>
                </a:solidFill>
                <a:cs typeface="Helvetica Neue Light"/>
              </a:rPr>
              <a:t>&amp; Binary Store</a:t>
            </a:r>
            <a:endParaRPr lang="en-US" sz="1600" b="1" dirty="0">
              <a:solidFill>
                <a:schemeClr val="bg1"/>
              </a:solidFill>
              <a:cs typeface="Helvetica Neue Light"/>
            </a:endParaRPr>
          </a:p>
        </p:txBody>
      </p:sp>
      <p:sp>
        <p:nvSpPr>
          <p:cNvPr id="370" name="TextBox 369"/>
          <p:cNvSpPr txBox="1"/>
          <p:nvPr/>
        </p:nvSpPr>
        <p:spPr>
          <a:xfrm>
            <a:off x="1993900" y="563026"/>
            <a:ext cx="2882899" cy="338554"/>
          </a:xfrm>
          <a:prstGeom prst="rect">
            <a:avLst/>
          </a:prstGeom>
          <a:noFill/>
        </p:spPr>
        <p:txBody>
          <a:bodyPr wrap="square" rtlCol="0">
            <a:spAutoFit/>
          </a:bodyPr>
          <a:lstStyle/>
          <a:p>
            <a:pPr algn="ctr"/>
            <a:r>
              <a:rPr lang="en-US" sz="1600" b="1" dirty="0" smtClean="0">
                <a:solidFill>
                  <a:schemeClr val="bg1"/>
                </a:solidFill>
                <a:cs typeface="Helvetica Neue Light"/>
              </a:rPr>
              <a:t>Application </a:t>
            </a:r>
            <a:r>
              <a:rPr lang="en-US" sz="1600" b="1" dirty="0" smtClean="0">
                <a:solidFill>
                  <a:schemeClr val="bg1"/>
                </a:solidFill>
                <a:cs typeface="Helvetica Neue Light"/>
              </a:rPr>
              <a:t>Tooling</a:t>
            </a:r>
            <a:endParaRPr lang="en-US" sz="1600" b="1" dirty="0">
              <a:solidFill>
                <a:schemeClr val="bg1"/>
              </a:solidFill>
              <a:cs typeface="Helvetica Neue Light"/>
            </a:endParaRPr>
          </a:p>
        </p:txBody>
      </p:sp>
      <p:cxnSp>
        <p:nvCxnSpPr>
          <p:cNvPr id="304" name="Elbow Connector 303"/>
          <p:cNvCxnSpPr>
            <a:stCxn id="12" idx="1"/>
            <a:endCxn id="302" idx="3"/>
          </p:cNvCxnSpPr>
          <p:nvPr/>
        </p:nvCxnSpPr>
        <p:spPr>
          <a:xfrm rot="10800000" flipV="1">
            <a:off x="5884338" y="2317377"/>
            <a:ext cx="825491" cy="611154"/>
          </a:xfrm>
          <a:prstGeom prst="bentConnector3">
            <a:avLst>
              <a:gd name="adj1" fmla="val 50000"/>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grpSp>
        <p:nvGrpSpPr>
          <p:cNvPr id="430" name="Group 429"/>
          <p:cNvGrpSpPr/>
          <p:nvPr/>
        </p:nvGrpSpPr>
        <p:grpSpPr>
          <a:xfrm>
            <a:off x="8324969" y="2865959"/>
            <a:ext cx="128999" cy="728141"/>
            <a:chOff x="8291101" y="2717805"/>
            <a:chExt cx="128999" cy="728141"/>
          </a:xfrm>
        </p:grpSpPr>
        <p:cxnSp>
          <p:nvCxnSpPr>
            <p:cNvPr id="361" name="Straight Connector 360"/>
            <p:cNvCxnSpPr/>
            <p:nvPr/>
          </p:nvCxnSpPr>
          <p:spPr>
            <a:xfrm flipH="1" flipV="1">
              <a:off x="8365057" y="2717805"/>
              <a:ext cx="8" cy="728141"/>
            </a:xfrm>
            <a:prstGeom prst="line">
              <a:avLst/>
            </a:prstGeom>
            <a:ln w="38100" cmpd="sng">
              <a:solidFill>
                <a:srgbClr val="FF0000"/>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19" name="Rectangle 418"/>
            <p:cNvSpPr/>
            <p:nvPr/>
          </p:nvSpPr>
          <p:spPr>
            <a:xfrm>
              <a:off x="8291101" y="2918311"/>
              <a:ext cx="128999" cy="246221"/>
            </a:xfrm>
            <a:prstGeom prst="rect">
              <a:avLst/>
            </a:prstGeom>
            <a:solidFill>
              <a:schemeClr val="bg1"/>
            </a:solidFill>
          </p:spPr>
          <p:txBody>
            <a:bodyPr wrap="square" lIns="0" tIns="0" rIns="0" bIns="0">
              <a:spAutoFit/>
            </a:bodyPr>
            <a:lstStyle/>
            <a:p>
              <a:r>
                <a:rPr lang="en-US" sz="1600" dirty="0">
                  <a:solidFill>
                    <a:srgbClr val="FF0000"/>
                  </a:solidFill>
                  <a:latin typeface="Zapf Dingbats"/>
                  <a:ea typeface="Zapf Dingbats"/>
                  <a:cs typeface="Zapf Dingbats"/>
                  <a:sym typeface="Zapf Dingbats"/>
                </a:rPr>
                <a:t>✖</a:t>
              </a:r>
              <a:endParaRPr lang="en-US" sz="1600" dirty="0">
                <a:solidFill>
                  <a:srgbClr val="FF0000"/>
                </a:solidFill>
              </a:endParaRPr>
            </a:p>
          </p:txBody>
        </p:sp>
      </p:grpSp>
      <p:grpSp>
        <p:nvGrpSpPr>
          <p:cNvPr id="429" name="Group 428"/>
          <p:cNvGrpSpPr/>
          <p:nvPr/>
        </p:nvGrpSpPr>
        <p:grpSpPr>
          <a:xfrm>
            <a:off x="8095520" y="2865959"/>
            <a:ext cx="128999" cy="728141"/>
            <a:chOff x="8061652" y="2717805"/>
            <a:chExt cx="128999" cy="728141"/>
          </a:xfrm>
        </p:grpSpPr>
        <p:cxnSp>
          <p:nvCxnSpPr>
            <p:cNvPr id="360" name="Straight Connector 359"/>
            <p:cNvCxnSpPr/>
            <p:nvPr/>
          </p:nvCxnSpPr>
          <p:spPr>
            <a:xfrm flipH="1" flipV="1">
              <a:off x="812121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0" name="Rectangle 419"/>
            <p:cNvSpPr/>
            <p:nvPr/>
          </p:nvSpPr>
          <p:spPr>
            <a:xfrm>
              <a:off x="8061652"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8" name="Group 427"/>
          <p:cNvGrpSpPr/>
          <p:nvPr/>
        </p:nvGrpSpPr>
        <p:grpSpPr>
          <a:xfrm>
            <a:off x="7853374" y="2865959"/>
            <a:ext cx="128999" cy="728141"/>
            <a:chOff x="7819506" y="2717805"/>
            <a:chExt cx="128999" cy="728141"/>
          </a:xfrm>
        </p:grpSpPr>
        <p:cxnSp>
          <p:nvCxnSpPr>
            <p:cNvPr id="359" name="Straight Connector 358"/>
            <p:cNvCxnSpPr/>
            <p:nvPr/>
          </p:nvCxnSpPr>
          <p:spPr>
            <a:xfrm flipH="1" flipV="1">
              <a:off x="787737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1" name="Rectangle 420"/>
            <p:cNvSpPr/>
            <p:nvPr/>
          </p:nvSpPr>
          <p:spPr>
            <a:xfrm>
              <a:off x="7819506"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7" name="Group 426"/>
          <p:cNvGrpSpPr/>
          <p:nvPr/>
        </p:nvGrpSpPr>
        <p:grpSpPr>
          <a:xfrm>
            <a:off x="7611228" y="2865959"/>
            <a:ext cx="128999" cy="728141"/>
            <a:chOff x="7577360" y="2717805"/>
            <a:chExt cx="128999" cy="728141"/>
          </a:xfrm>
        </p:grpSpPr>
        <p:cxnSp>
          <p:nvCxnSpPr>
            <p:cNvPr id="358" name="Straight Connector 357"/>
            <p:cNvCxnSpPr/>
            <p:nvPr/>
          </p:nvCxnSpPr>
          <p:spPr>
            <a:xfrm flipH="1" flipV="1">
              <a:off x="763353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2" name="Rectangle 421"/>
            <p:cNvSpPr/>
            <p:nvPr/>
          </p:nvSpPr>
          <p:spPr>
            <a:xfrm>
              <a:off x="7577360"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6" name="Group 425"/>
          <p:cNvGrpSpPr/>
          <p:nvPr/>
        </p:nvGrpSpPr>
        <p:grpSpPr>
          <a:xfrm>
            <a:off x="7369082" y="2865959"/>
            <a:ext cx="128999" cy="728141"/>
            <a:chOff x="7335214" y="2717805"/>
            <a:chExt cx="128999" cy="728141"/>
          </a:xfrm>
        </p:grpSpPr>
        <p:cxnSp>
          <p:nvCxnSpPr>
            <p:cNvPr id="357" name="Straight Connector 356"/>
            <p:cNvCxnSpPr/>
            <p:nvPr/>
          </p:nvCxnSpPr>
          <p:spPr>
            <a:xfrm flipH="1" flipV="1">
              <a:off x="738969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3" name="Rectangle 422"/>
            <p:cNvSpPr/>
            <p:nvPr/>
          </p:nvSpPr>
          <p:spPr>
            <a:xfrm>
              <a:off x="7335214"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grpSp>
        <p:nvGrpSpPr>
          <p:cNvPr id="425" name="Group 424"/>
          <p:cNvGrpSpPr/>
          <p:nvPr/>
        </p:nvGrpSpPr>
        <p:grpSpPr>
          <a:xfrm>
            <a:off x="7126936" y="2865959"/>
            <a:ext cx="128999" cy="728141"/>
            <a:chOff x="7093068" y="2717805"/>
            <a:chExt cx="128999" cy="728141"/>
          </a:xfrm>
        </p:grpSpPr>
        <p:cxnSp>
          <p:nvCxnSpPr>
            <p:cNvPr id="355" name="Straight Connector 354"/>
            <p:cNvCxnSpPr/>
            <p:nvPr/>
          </p:nvCxnSpPr>
          <p:spPr>
            <a:xfrm flipH="1" flipV="1">
              <a:off x="7145856" y="2717805"/>
              <a:ext cx="8" cy="728141"/>
            </a:xfrm>
            <a:prstGeom prst="line">
              <a:avLst/>
            </a:prstGeom>
            <a:ln w="38100" cmpd="sng">
              <a:solidFill>
                <a:srgbClr val="00C362"/>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424" name="Rectangle 423"/>
            <p:cNvSpPr/>
            <p:nvPr/>
          </p:nvSpPr>
          <p:spPr>
            <a:xfrm>
              <a:off x="7093068" y="2920999"/>
              <a:ext cx="128999" cy="246221"/>
            </a:xfrm>
            <a:prstGeom prst="rect">
              <a:avLst/>
            </a:prstGeom>
            <a:solidFill>
              <a:schemeClr val="bg1"/>
            </a:solidFill>
          </p:spPr>
          <p:txBody>
            <a:bodyPr wrap="square" lIns="0" tIns="0" rIns="0" bIns="0">
              <a:spAutoFit/>
            </a:bodyPr>
            <a:lstStyle/>
            <a:p>
              <a:r>
                <a:rPr lang="en-US" sz="1600" dirty="0" smtClean="0">
                  <a:solidFill>
                    <a:srgbClr val="00C362"/>
                  </a:solidFill>
                  <a:latin typeface="Zapf Dingbats"/>
                  <a:ea typeface="Zapf Dingbats"/>
                  <a:cs typeface="Zapf Dingbats"/>
                  <a:sym typeface="Zapf Dingbats"/>
                </a:rPr>
                <a:t>✔</a:t>
              </a:r>
              <a:endParaRPr lang="en-US" sz="1600" dirty="0">
                <a:solidFill>
                  <a:srgbClr val="00C362"/>
                </a:solidFill>
              </a:endParaRPr>
            </a:p>
          </p:txBody>
        </p:sp>
      </p:grpSp>
      <p:sp>
        <p:nvSpPr>
          <p:cNvPr id="365" name="TextBox 364"/>
          <p:cNvSpPr txBox="1"/>
          <p:nvPr/>
        </p:nvSpPr>
        <p:spPr>
          <a:xfrm>
            <a:off x="2492529" y="2459577"/>
            <a:ext cx="1099379" cy="338554"/>
          </a:xfrm>
          <a:prstGeom prst="rect">
            <a:avLst/>
          </a:prstGeom>
          <a:noFill/>
        </p:spPr>
        <p:txBody>
          <a:bodyPr wrap="none" rtlCol="0">
            <a:spAutoFit/>
          </a:bodyPr>
          <a:lstStyle/>
          <a:p>
            <a:pPr algn="ctr"/>
            <a:r>
              <a:rPr lang="en-US" sz="1600" b="1" dirty="0" smtClean="0">
                <a:solidFill>
                  <a:srgbClr val="FFFFFF"/>
                </a:solidFill>
                <a:cs typeface="Helvetica Neue Light"/>
              </a:rPr>
              <a:t>Build Code</a:t>
            </a:r>
            <a:endParaRPr lang="en-US" sz="1600" b="1" dirty="0">
              <a:solidFill>
                <a:srgbClr val="FFFFFF"/>
              </a:solidFill>
              <a:cs typeface="Helvetica Neue Light"/>
            </a:endParaRPr>
          </a:p>
        </p:txBody>
      </p:sp>
      <p:sp>
        <p:nvSpPr>
          <p:cNvPr id="470" name="TextBox 469"/>
          <p:cNvSpPr txBox="1"/>
          <p:nvPr/>
        </p:nvSpPr>
        <p:spPr>
          <a:xfrm>
            <a:off x="3742112" y="2459577"/>
            <a:ext cx="2393303" cy="338554"/>
          </a:xfrm>
          <a:prstGeom prst="rect">
            <a:avLst/>
          </a:prstGeom>
          <a:noFill/>
        </p:spPr>
        <p:txBody>
          <a:bodyPr wrap="none" rtlCol="0">
            <a:spAutoFit/>
          </a:bodyPr>
          <a:lstStyle/>
          <a:p>
            <a:pPr algn="ctr"/>
            <a:r>
              <a:rPr lang="en-US" sz="1600" b="1" dirty="0" smtClean="0">
                <a:solidFill>
                  <a:srgbClr val="FFFFFF"/>
                </a:solidFill>
                <a:cs typeface="Helvetica Neue Light"/>
              </a:rPr>
              <a:t>Provision </a:t>
            </a:r>
            <a:r>
              <a:rPr lang="en-US" sz="1600" b="1" dirty="0" err="1" smtClean="0">
                <a:solidFill>
                  <a:srgbClr val="FFFFFF"/>
                </a:solidFill>
                <a:cs typeface="Helvetica Neue Light"/>
              </a:rPr>
              <a:t>env</a:t>
            </a:r>
            <a:r>
              <a:rPr lang="en-US" sz="1600" b="1" dirty="0" smtClean="0">
                <a:solidFill>
                  <a:srgbClr val="FFFFFF"/>
                </a:solidFill>
                <a:cs typeface="Helvetica Neue Light"/>
              </a:rPr>
              <a:t> &amp; Run </a:t>
            </a:r>
            <a:r>
              <a:rPr lang="en-US" sz="1600" b="1" dirty="0" smtClean="0">
                <a:solidFill>
                  <a:srgbClr val="FFFFFF"/>
                </a:solidFill>
                <a:cs typeface="Helvetica Neue Light"/>
              </a:rPr>
              <a:t>Tests</a:t>
            </a:r>
            <a:endParaRPr lang="en-US" sz="1600" b="1" dirty="0">
              <a:solidFill>
                <a:srgbClr val="FFFFFF"/>
              </a:solidFill>
              <a:cs typeface="Helvetica Neue Light"/>
            </a:endParaRPr>
          </a:p>
        </p:txBody>
      </p:sp>
      <p:cxnSp>
        <p:nvCxnSpPr>
          <p:cNvPr id="493" name="Straight Connector 492"/>
          <p:cNvCxnSpPr/>
          <p:nvPr/>
        </p:nvCxnSpPr>
        <p:spPr>
          <a:xfrm flipV="1">
            <a:off x="2286000" y="2070102"/>
            <a:ext cx="0" cy="507998"/>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308" name="Elbow Connector 307"/>
          <p:cNvCxnSpPr>
            <a:stCxn id="264" idx="1"/>
            <a:endCxn id="261" idx="3"/>
          </p:cNvCxnSpPr>
          <p:nvPr/>
        </p:nvCxnSpPr>
        <p:spPr>
          <a:xfrm rot="10800000">
            <a:off x="5884338" y="3275966"/>
            <a:ext cx="821253" cy="731555"/>
          </a:xfrm>
          <a:prstGeom prst="bentConnector3">
            <a:avLst>
              <a:gd name="adj1" fmla="val 50000"/>
            </a:avLst>
          </a:prstGeom>
          <a:ln w="38100" cmpd="sng">
            <a:solidFill>
              <a:srgbClr val="3366FF"/>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flipV="1">
            <a:off x="4114801" y="2061635"/>
            <a:ext cx="0" cy="465665"/>
          </a:xfrm>
          <a:prstGeom prst="line">
            <a:avLst/>
          </a:prstGeom>
          <a:ln w="41275" cmpd="sng">
            <a:solidFill>
              <a:srgbClr val="C46100"/>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flipV="1">
            <a:off x="2074333" y="3848100"/>
            <a:ext cx="0" cy="270933"/>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flipV="1">
            <a:off x="4114800" y="3848100"/>
            <a:ext cx="0" cy="253998"/>
          </a:xfrm>
          <a:prstGeom prst="line">
            <a:avLst/>
          </a:prstGeom>
          <a:ln w="41275" cmpd="sng">
            <a:solidFill>
              <a:schemeClr val="accent1">
                <a:lumMod val="60000"/>
                <a:lumOff val="40000"/>
              </a:schemeClr>
            </a:solidFill>
            <a:prstDash val="solid"/>
            <a:headEnd type="oval"/>
            <a:tailEnd type="ova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2"/>
          </p:nvPr>
        </p:nvSpPr>
        <p:spPr/>
        <p:txBody>
          <a:bodyPr/>
          <a:lstStyle/>
          <a:p>
            <a:r>
              <a:rPr lang="en-US" dirty="0"/>
              <a:t>Build a Software Factory</a:t>
            </a:r>
          </a:p>
        </p:txBody>
      </p:sp>
      <p:grpSp>
        <p:nvGrpSpPr>
          <p:cNvPr id="124" name="Group 123"/>
          <p:cNvGrpSpPr/>
          <p:nvPr/>
        </p:nvGrpSpPr>
        <p:grpSpPr>
          <a:xfrm>
            <a:off x="6625349" y="4631070"/>
            <a:ext cx="2097227" cy="498060"/>
            <a:chOff x="6625349" y="4631070"/>
            <a:chExt cx="2097227" cy="498060"/>
          </a:xfrm>
        </p:grpSpPr>
        <p:sp>
          <p:nvSpPr>
            <p:cNvPr id="125" name="TextBox 124"/>
            <p:cNvSpPr txBox="1"/>
            <p:nvPr/>
          </p:nvSpPr>
          <p:spPr>
            <a:xfrm>
              <a:off x="6625349" y="4631070"/>
              <a:ext cx="377289" cy="369332"/>
            </a:xfrm>
            <a:prstGeom prst="rect">
              <a:avLst/>
            </a:prstGeom>
            <a:noFill/>
          </p:spPr>
          <p:txBody>
            <a:bodyPr wrap="none" rtlCol="0">
              <a:spAutoFit/>
            </a:bodyPr>
            <a:lstStyle/>
            <a:p>
              <a:r>
                <a:rPr lang="en-US" b="1" dirty="0" smtClean="0">
                  <a:solidFill>
                    <a:srgbClr val="640003"/>
                  </a:solidFill>
                </a:rPr>
                <a:t>©</a:t>
              </a:r>
              <a:endParaRPr lang="en-US" b="1" dirty="0">
                <a:solidFill>
                  <a:srgbClr val="640003"/>
                </a:solidFill>
              </a:endParaRPr>
            </a:p>
          </p:txBody>
        </p:sp>
        <p:pic>
          <p:nvPicPr>
            <p:cNvPr id="126" name="Picture 2" descr="C:\Users\lmcdowell\Downloads\MagenTy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1514" y="4631070"/>
              <a:ext cx="1781062" cy="498060"/>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5"/>
          <a:stretch>
            <a:fillRect/>
          </a:stretch>
        </p:blipFill>
        <p:spPr>
          <a:xfrm>
            <a:off x="1905001" y="1358900"/>
            <a:ext cx="1472380" cy="457200"/>
          </a:xfrm>
          <a:prstGeom prst="rect">
            <a:avLst/>
          </a:prstGeom>
          <a:solidFill>
            <a:schemeClr val="bg1"/>
          </a:solidFill>
        </p:spPr>
      </p:pic>
      <p:pic>
        <p:nvPicPr>
          <p:cNvPr id="17" name="Picture 16"/>
          <p:cNvPicPr>
            <a:picLocks noChangeAspect="1"/>
          </p:cNvPicPr>
          <p:nvPr/>
        </p:nvPicPr>
        <p:blipFill>
          <a:blip r:embed="rId6"/>
          <a:stretch>
            <a:fillRect/>
          </a:stretch>
        </p:blipFill>
        <p:spPr>
          <a:xfrm>
            <a:off x="3556001" y="1231900"/>
            <a:ext cx="421034" cy="673100"/>
          </a:xfrm>
          <a:prstGeom prst="rect">
            <a:avLst/>
          </a:prstGeom>
        </p:spPr>
      </p:pic>
      <p:pic>
        <p:nvPicPr>
          <p:cNvPr id="18" name="Picture 17"/>
          <p:cNvPicPr>
            <a:picLocks noChangeAspect="1"/>
          </p:cNvPicPr>
          <p:nvPr/>
        </p:nvPicPr>
        <p:blipFill rotWithShape="1">
          <a:blip r:embed="rId7"/>
          <a:srcRect t="36842" b="28070"/>
          <a:stretch/>
        </p:blipFill>
        <p:spPr>
          <a:xfrm>
            <a:off x="2032000" y="1054100"/>
            <a:ext cx="1303020" cy="228600"/>
          </a:xfrm>
          <a:prstGeom prst="rect">
            <a:avLst/>
          </a:prstGeom>
          <a:solidFill>
            <a:srgbClr val="FFFFFF"/>
          </a:solidFill>
        </p:spPr>
      </p:pic>
      <p:pic>
        <p:nvPicPr>
          <p:cNvPr id="19" name="Picture 18"/>
          <p:cNvPicPr>
            <a:picLocks noChangeAspect="1"/>
          </p:cNvPicPr>
          <p:nvPr/>
        </p:nvPicPr>
        <p:blipFill>
          <a:blip r:embed="rId8"/>
          <a:stretch>
            <a:fillRect/>
          </a:stretch>
        </p:blipFill>
        <p:spPr>
          <a:xfrm>
            <a:off x="4191000" y="1028700"/>
            <a:ext cx="546100" cy="260750"/>
          </a:xfrm>
          <a:prstGeom prst="rect">
            <a:avLst/>
          </a:prstGeom>
          <a:solidFill>
            <a:srgbClr val="FFFFFF"/>
          </a:solidFill>
        </p:spPr>
      </p:pic>
      <p:pic>
        <p:nvPicPr>
          <p:cNvPr id="20" name="Picture 19"/>
          <p:cNvPicPr>
            <a:picLocks noChangeAspect="1"/>
          </p:cNvPicPr>
          <p:nvPr/>
        </p:nvPicPr>
        <p:blipFill>
          <a:blip r:embed="rId9"/>
          <a:stretch>
            <a:fillRect/>
          </a:stretch>
        </p:blipFill>
        <p:spPr>
          <a:xfrm>
            <a:off x="4229100" y="1365071"/>
            <a:ext cx="1130300" cy="374829"/>
          </a:xfrm>
          <a:prstGeom prst="rect">
            <a:avLst/>
          </a:prstGeom>
        </p:spPr>
      </p:pic>
      <p:pic>
        <p:nvPicPr>
          <p:cNvPr id="21" name="Picture 20"/>
          <p:cNvPicPr>
            <a:picLocks noChangeAspect="1"/>
          </p:cNvPicPr>
          <p:nvPr/>
        </p:nvPicPr>
        <p:blipFill>
          <a:blip r:embed="rId10"/>
          <a:stretch>
            <a:fillRect/>
          </a:stretch>
        </p:blipFill>
        <p:spPr>
          <a:xfrm>
            <a:off x="2501900" y="4445000"/>
            <a:ext cx="977900" cy="239586"/>
          </a:xfrm>
          <a:prstGeom prst="rect">
            <a:avLst/>
          </a:prstGeom>
        </p:spPr>
      </p:pic>
      <p:pic>
        <p:nvPicPr>
          <p:cNvPr id="22" name="Picture 21"/>
          <p:cNvPicPr>
            <a:picLocks noChangeAspect="1"/>
          </p:cNvPicPr>
          <p:nvPr/>
        </p:nvPicPr>
        <p:blipFill>
          <a:blip r:embed="rId11"/>
          <a:stretch>
            <a:fillRect/>
          </a:stretch>
        </p:blipFill>
        <p:spPr>
          <a:xfrm>
            <a:off x="1562100" y="4406900"/>
            <a:ext cx="762000" cy="317500"/>
          </a:xfrm>
          <a:prstGeom prst="rect">
            <a:avLst/>
          </a:prstGeom>
        </p:spPr>
      </p:pic>
      <p:pic>
        <p:nvPicPr>
          <p:cNvPr id="24" name="Picture 23"/>
          <p:cNvPicPr>
            <a:picLocks noChangeAspect="1"/>
          </p:cNvPicPr>
          <p:nvPr/>
        </p:nvPicPr>
        <p:blipFill>
          <a:blip r:embed="rId12"/>
          <a:stretch>
            <a:fillRect/>
          </a:stretch>
        </p:blipFill>
        <p:spPr>
          <a:xfrm>
            <a:off x="1460499" y="2857500"/>
            <a:ext cx="1108795" cy="355599"/>
          </a:xfrm>
          <a:prstGeom prst="rect">
            <a:avLst/>
          </a:prstGeom>
        </p:spPr>
      </p:pic>
      <p:pic>
        <p:nvPicPr>
          <p:cNvPr id="25" name="Picture 24"/>
          <p:cNvPicPr>
            <a:picLocks noChangeAspect="1"/>
          </p:cNvPicPr>
          <p:nvPr/>
        </p:nvPicPr>
        <p:blipFill>
          <a:blip r:embed="rId13"/>
          <a:stretch>
            <a:fillRect/>
          </a:stretch>
        </p:blipFill>
        <p:spPr>
          <a:xfrm>
            <a:off x="2755900" y="2923300"/>
            <a:ext cx="800100" cy="289800"/>
          </a:xfrm>
          <a:prstGeom prst="rect">
            <a:avLst/>
          </a:prstGeom>
        </p:spPr>
      </p:pic>
      <p:pic>
        <p:nvPicPr>
          <p:cNvPr id="26" name="Picture 25"/>
          <p:cNvPicPr>
            <a:picLocks noChangeAspect="1"/>
          </p:cNvPicPr>
          <p:nvPr/>
        </p:nvPicPr>
        <p:blipFill>
          <a:blip r:embed="rId14"/>
          <a:stretch>
            <a:fillRect/>
          </a:stretch>
        </p:blipFill>
        <p:spPr>
          <a:xfrm>
            <a:off x="1790700" y="3381082"/>
            <a:ext cx="1155700" cy="276517"/>
          </a:xfrm>
          <a:prstGeom prst="rect">
            <a:avLst/>
          </a:prstGeom>
        </p:spPr>
      </p:pic>
      <p:pic>
        <p:nvPicPr>
          <p:cNvPr id="132" name="Picture 131"/>
          <p:cNvPicPr>
            <a:picLocks noChangeAspect="1"/>
          </p:cNvPicPr>
          <p:nvPr/>
        </p:nvPicPr>
        <p:blipFill>
          <a:blip r:embed="rId12"/>
          <a:stretch>
            <a:fillRect/>
          </a:stretch>
        </p:blipFill>
        <p:spPr>
          <a:xfrm>
            <a:off x="4025899" y="2870200"/>
            <a:ext cx="1108795" cy="355599"/>
          </a:xfrm>
          <a:prstGeom prst="rect">
            <a:avLst/>
          </a:prstGeom>
        </p:spPr>
      </p:pic>
      <p:pic>
        <p:nvPicPr>
          <p:cNvPr id="28" name="Picture 27"/>
          <p:cNvPicPr>
            <a:picLocks noChangeAspect="1"/>
          </p:cNvPicPr>
          <p:nvPr/>
        </p:nvPicPr>
        <p:blipFill>
          <a:blip r:embed="rId15"/>
          <a:stretch>
            <a:fillRect/>
          </a:stretch>
        </p:blipFill>
        <p:spPr>
          <a:xfrm>
            <a:off x="7874000" y="1105380"/>
            <a:ext cx="1265460" cy="228119"/>
          </a:xfrm>
          <a:prstGeom prst="rect">
            <a:avLst/>
          </a:prstGeom>
        </p:spPr>
      </p:pic>
      <p:pic>
        <p:nvPicPr>
          <p:cNvPr id="29" name="Picture 28"/>
          <p:cNvPicPr>
            <a:picLocks noChangeAspect="1"/>
          </p:cNvPicPr>
          <p:nvPr/>
        </p:nvPicPr>
        <p:blipFill>
          <a:blip r:embed="rId16"/>
          <a:stretch>
            <a:fillRect/>
          </a:stretch>
        </p:blipFill>
        <p:spPr>
          <a:xfrm>
            <a:off x="5295900" y="3022600"/>
            <a:ext cx="522111" cy="469900"/>
          </a:xfrm>
          <a:prstGeom prst="rect">
            <a:avLst/>
          </a:prstGeom>
        </p:spPr>
      </p:pic>
      <p:pic>
        <p:nvPicPr>
          <p:cNvPr id="35" name="Picture 34"/>
          <p:cNvPicPr>
            <a:picLocks noChangeAspect="1"/>
          </p:cNvPicPr>
          <p:nvPr/>
        </p:nvPicPr>
        <p:blipFill>
          <a:blip r:embed="rId17"/>
          <a:stretch>
            <a:fillRect/>
          </a:stretch>
        </p:blipFill>
        <p:spPr>
          <a:xfrm>
            <a:off x="4076700" y="3263900"/>
            <a:ext cx="1084446" cy="330200"/>
          </a:xfrm>
          <a:prstGeom prst="rect">
            <a:avLst/>
          </a:prstGeom>
        </p:spPr>
      </p:pic>
      <p:pic>
        <p:nvPicPr>
          <p:cNvPr id="36" name="Picture 35"/>
          <p:cNvPicPr>
            <a:picLocks noChangeAspect="1"/>
          </p:cNvPicPr>
          <p:nvPr/>
        </p:nvPicPr>
        <p:blipFill>
          <a:blip r:embed="rId18"/>
          <a:stretch>
            <a:fillRect/>
          </a:stretch>
        </p:blipFill>
        <p:spPr>
          <a:xfrm>
            <a:off x="7747000" y="2348350"/>
            <a:ext cx="927100" cy="204349"/>
          </a:xfrm>
          <a:prstGeom prst="rect">
            <a:avLst/>
          </a:prstGeom>
          <a:solidFill>
            <a:schemeClr val="tx1"/>
          </a:solidFill>
        </p:spPr>
      </p:pic>
      <p:pic>
        <p:nvPicPr>
          <p:cNvPr id="37" name="Picture 36"/>
          <p:cNvPicPr>
            <a:picLocks noChangeAspect="1"/>
          </p:cNvPicPr>
          <p:nvPr/>
        </p:nvPicPr>
        <p:blipFill>
          <a:blip r:embed="rId19"/>
          <a:stretch>
            <a:fillRect/>
          </a:stretch>
        </p:blipFill>
        <p:spPr>
          <a:xfrm>
            <a:off x="6934200" y="2315828"/>
            <a:ext cx="736600" cy="274971"/>
          </a:xfrm>
          <a:prstGeom prst="rect">
            <a:avLst/>
          </a:prstGeom>
        </p:spPr>
      </p:pic>
      <p:pic>
        <p:nvPicPr>
          <p:cNvPr id="38" name="Picture 37"/>
          <p:cNvPicPr>
            <a:picLocks noChangeAspect="1"/>
          </p:cNvPicPr>
          <p:nvPr/>
        </p:nvPicPr>
        <p:blipFill>
          <a:blip r:embed="rId20"/>
          <a:stretch>
            <a:fillRect/>
          </a:stretch>
        </p:blipFill>
        <p:spPr>
          <a:xfrm>
            <a:off x="6743700" y="3975100"/>
            <a:ext cx="796131" cy="215900"/>
          </a:xfrm>
          <a:prstGeom prst="rect">
            <a:avLst/>
          </a:prstGeom>
        </p:spPr>
      </p:pic>
      <p:pic>
        <p:nvPicPr>
          <p:cNvPr id="39" name="Picture 38"/>
          <p:cNvPicPr>
            <a:picLocks noChangeAspect="1"/>
          </p:cNvPicPr>
          <p:nvPr/>
        </p:nvPicPr>
        <p:blipFill>
          <a:blip r:embed="rId21"/>
          <a:stretch>
            <a:fillRect/>
          </a:stretch>
        </p:blipFill>
        <p:spPr>
          <a:xfrm>
            <a:off x="8051801" y="3966400"/>
            <a:ext cx="762000" cy="288099"/>
          </a:xfrm>
          <a:prstGeom prst="rect">
            <a:avLst/>
          </a:prstGeom>
        </p:spPr>
      </p:pic>
      <p:pic>
        <p:nvPicPr>
          <p:cNvPr id="40" name="Picture 39"/>
          <p:cNvPicPr>
            <a:picLocks noChangeAspect="1"/>
          </p:cNvPicPr>
          <p:nvPr/>
        </p:nvPicPr>
        <p:blipFill rotWithShape="1">
          <a:blip r:embed="rId22"/>
          <a:srcRect l="14732" t="31697" r="16964" b="31696"/>
          <a:stretch/>
        </p:blipFill>
        <p:spPr>
          <a:xfrm>
            <a:off x="7569200" y="3978170"/>
            <a:ext cx="444500" cy="238229"/>
          </a:xfrm>
          <a:prstGeom prst="rect">
            <a:avLst/>
          </a:prstGeom>
        </p:spPr>
      </p:pic>
      <p:pic>
        <p:nvPicPr>
          <p:cNvPr id="42" name="Picture 41"/>
          <p:cNvPicPr>
            <a:picLocks noChangeAspect="1"/>
          </p:cNvPicPr>
          <p:nvPr/>
        </p:nvPicPr>
        <p:blipFill>
          <a:blip r:embed="rId23"/>
          <a:stretch>
            <a:fillRect/>
          </a:stretch>
        </p:blipFill>
        <p:spPr>
          <a:xfrm>
            <a:off x="7404100" y="1011392"/>
            <a:ext cx="390796" cy="385608"/>
          </a:xfrm>
          <a:prstGeom prst="rect">
            <a:avLst/>
          </a:prstGeom>
        </p:spPr>
      </p:pic>
    </p:spTree>
    <p:extLst>
      <p:ext uri="{BB962C8B-B14F-4D97-AF65-F5344CB8AC3E}">
        <p14:creationId xmlns:p14="http://schemas.microsoft.com/office/powerpoint/2010/main" val="41554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1600" y="1409700"/>
            <a:ext cx="9042400" cy="2108200"/>
          </a:xfrm>
          <a:noFill/>
        </p:spPr>
        <p:txBody>
          <a:bodyPr>
            <a:normAutofit/>
          </a:bodyPr>
          <a:lstStyle/>
          <a:p>
            <a:pPr>
              <a:lnSpc>
                <a:spcPct val="120000"/>
              </a:lnSpc>
            </a:pPr>
            <a:r>
              <a:rPr lang="en-US" dirty="0" smtClean="0">
                <a:latin typeface="Helvetica Neue"/>
                <a:cs typeface="Helvetica Neue"/>
              </a:rPr>
              <a:t>Have </a:t>
            </a:r>
            <a:r>
              <a:rPr lang="en-US" b="1" dirty="0" smtClean="0">
                <a:latin typeface="Helvetica Neue"/>
                <a:cs typeface="Helvetica Neue"/>
              </a:rPr>
              <a:t>insight</a:t>
            </a:r>
            <a:r>
              <a:rPr lang="en-US" dirty="0" smtClean="0">
                <a:latin typeface="Helvetica Neue"/>
                <a:cs typeface="Helvetica Neue"/>
              </a:rPr>
              <a:t> into your offshore suppliers </a:t>
            </a:r>
            <a:r>
              <a:rPr lang="en-US" dirty="0" smtClean="0">
                <a:latin typeface="Helvetica Neue"/>
                <a:cs typeface="Helvetica Neue"/>
              </a:rPr>
              <a:t>like never before</a:t>
            </a:r>
          </a:p>
          <a:p>
            <a:pPr>
              <a:lnSpc>
                <a:spcPct val="120000"/>
              </a:lnSpc>
            </a:pPr>
            <a:r>
              <a:rPr lang="en-US" dirty="0" smtClean="0">
                <a:latin typeface="Helvetica Neue"/>
                <a:cs typeface="Helvetica Neue"/>
              </a:rPr>
              <a:t>Have </a:t>
            </a:r>
            <a:r>
              <a:rPr lang="en-US" b="1" dirty="0" smtClean="0">
                <a:latin typeface="Helvetica Neue"/>
                <a:cs typeface="Helvetica Neue"/>
              </a:rPr>
              <a:t>control</a:t>
            </a:r>
            <a:r>
              <a:rPr lang="en-US" dirty="0" smtClean="0">
                <a:latin typeface="Helvetica Neue"/>
                <a:cs typeface="Helvetica Neue"/>
              </a:rPr>
              <a:t> of your offshore suppliers like never before</a:t>
            </a:r>
          </a:p>
          <a:p>
            <a:pPr>
              <a:lnSpc>
                <a:spcPct val="120000"/>
              </a:lnSpc>
            </a:pPr>
            <a:r>
              <a:rPr lang="en-US" dirty="0" smtClean="0">
                <a:latin typeface="Helvetica Neue"/>
                <a:cs typeface="Helvetica Neue"/>
              </a:rPr>
              <a:t>Software Delivery </a:t>
            </a:r>
            <a:r>
              <a:rPr lang="en-US" b="1" dirty="0" smtClean="0">
                <a:latin typeface="Helvetica Neue"/>
                <a:cs typeface="Helvetica Neue"/>
              </a:rPr>
              <a:t>data and information </a:t>
            </a:r>
            <a:r>
              <a:rPr lang="en-US" dirty="0" smtClean="0">
                <a:latin typeface="Helvetica Neue"/>
                <a:cs typeface="Helvetica Neue"/>
              </a:rPr>
              <a:t>in one place</a:t>
            </a:r>
            <a:endParaRPr lang="en-US" dirty="0" smtClean="0">
              <a:latin typeface="Helvetica Neue"/>
              <a:cs typeface="Helvetica Neue"/>
            </a:endParaRPr>
          </a:p>
          <a:p>
            <a:pPr>
              <a:lnSpc>
                <a:spcPct val="120000"/>
              </a:lnSpc>
            </a:pPr>
            <a:endParaRPr lang="en-US" b="1" dirty="0">
              <a:latin typeface="Helvetica Neue"/>
              <a:cs typeface="Helvetica Neue"/>
            </a:endParaRPr>
          </a:p>
          <a:p>
            <a:pPr>
              <a:lnSpc>
                <a:spcPct val="120000"/>
              </a:lnSpc>
            </a:pPr>
            <a:endParaRPr lang="en-US" sz="2600" b="1" dirty="0" smtClean="0">
              <a:latin typeface="+mn-lt"/>
            </a:endParaRPr>
          </a:p>
          <a:p>
            <a:pPr>
              <a:lnSpc>
                <a:spcPct val="120000"/>
              </a:lnSpc>
            </a:pPr>
            <a:endParaRPr lang="en-US" dirty="0" smtClean="0"/>
          </a:p>
          <a:p>
            <a:pPr lvl="1"/>
            <a:endParaRPr lang="en-US" dirty="0" smtClean="0"/>
          </a:p>
          <a:p>
            <a:pPr lvl="1"/>
            <a:endParaRPr lang="en-US" dirty="0"/>
          </a:p>
        </p:txBody>
      </p:sp>
      <p:sp>
        <p:nvSpPr>
          <p:cNvPr id="3" name="Subtitle 2"/>
          <p:cNvSpPr>
            <a:spLocks noGrp="1"/>
          </p:cNvSpPr>
          <p:nvPr>
            <p:ph type="subTitle" idx="12"/>
          </p:nvPr>
        </p:nvSpPr>
        <p:spPr>
          <a:xfrm>
            <a:off x="67914" y="40520"/>
            <a:ext cx="6536086" cy="655674"/>
          </a:xfrm>
        </p:spPr>
        <p:txBody>
          <a:bodyPr>
            <a:normAutofit/>
          </a:bodyPr>
          <a:lstStyle/>
          <a:p>
            <a:r>
              <a:rPr lang="en-US" dirty="0" smtClean="0"/>
              <a:t>Build a Software </a:t>
            </a:r>
            <a:r>
              <a:rPr lang="en-US" dirty="0" smtClean="0"/>
              <a:t>Factory for control and visibility</a:t>
            </a:r>
            <a:endParaRPr lang="en-US" dirty="0"/>
          </a:p>
        </p:txBody>
      </p:sp>
    </p:spTree>
    <p:extLst>
      <p:ext uri="{BB962C8B-B14F-4D97-AF65-F5344CB8AC3E}">
        <p14:creationId xmlns:p14="http://schemas.microsoft.com/office/powerpoint/2010/main" val="165554005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1600" y="622300"/>
            <a:ext cx="9042400" cy="4673600"/>
          </a:xfrm>
          <a:noFill/>
        </p:spPr>
        <p:txBody>
          <a:bodyPr>
            <a:normAutofit/>
          </a:bodyPr>
          <a:lstStyle/>
          <a:p>
            <a:pPr>
              <a:lnSpc>
                <a:spcPct val="120000"/>
              </a:lnSpc>
            </a:pPr>
            <a:r>
              <a:rPr lang="en-US" sz="2600" b="1" dirty="0" smtClean="0">
                <a:latin typeface="+mn-lt"/>
              </a:rPr>
              <a:t>Control the deliverables from your partners</a:t>
            </a:r>
            <a:endParaRPr lang="en-US" sz="2600" b="1" dirty="0" smtClean="0">
              <a:latin typeface="+mn-lt"/>
            </a:endParaRPr>
          </a:p>
          <a:p>
            <a:pPr lvl="1">
              <a:lnSpc>
                <a:spcPct val="120000"/>
              </a:lnSpc>
            </a:pPr>
            <a:r>
              <a:rPr lang="en-US" dirty="0" smtClean="0"/>
              <a:t>Do you really understand </a:t>
            </a:r>
            <a:r>
              <a:rPr lang="en-US" sz="2600" b="1" dirty="0">
                <a:latin typeface="+mn-lt"/>
              </a:rPr>
              <a:t>who</a:t>
            </a:r>
            <a:r>
              <a:rPr lang="en-US" dirty="0" smtClean="0"/>
              <a:t> is working </a:t>
            </a:r>
            <a:r>
              <a:rPr lang="en-US" dirty="0" smtClean="0"/>
              <a:t>for you?</a:t>
            </a:r>
          </a:p>
          <a:p>
            <a:pPr lvl="1">
              <a:lnSpc>
                <a:spcPct val="120000"/>
              </a:lnSpc>
            </a:pPr>
            <a:r>
              <a:rPr lang="en-US" dirty="0" smtClean="0"/>
              <a:t>Do you know the </a:t>
            </a:r>
            <a:r>
              <a:rPr lang="en-US" sz="2600" b="1" dirty="0">
                <a:latin typeface="+mn-lt"/>
              </a:rPr>
              <a:t>quality</a:t>
            </a:r>
            <a:r>
              <a:rPr lang="en-US" dirty="0" smtClean="0"/>
              <a:t> of the development?</a:t>
            </a:r>
          </a:p>
          <a:p>
            <a:pPr lvl="1">
              <a:lnSpc>
                <a:spcPct val="120000"/>
              </a:lnSpc>
            </a:pPr>
            <a:r>
              <a:rPr lang="en-US" dirty="0" smtClean="0"/>
              <a:t>Maintain </a:t>
            </a:r>
            <a:r>
              <a:rPr lang="en-US" sz="2600" b="1" dirty="0">
                <a:latin typeface="+mn-lt"/>
              </a:rPr>
              <a:t>ownership</a:t>
            </a:r>
            <a:r>
              <a:rPr lang="en-US" dirty="0"/>
              <a:t> of your delivery pipeline at all costs</a:t>
            </a:r>
          </a:p>
          <a:p>
            <a:pPr lvl="1">
              <a:lnSpc>
                <a:spcPct val="120000"/>
              </a:lnSpc>
            </a:pPr>
            <a:r>
              <a:rPr lang="en-US" dirty="0"/>
              <a:t>Force all suppliers through </a:t>
            </a:r>
            <a:r>
              <a:rPr lang="en-US" sz="2600" b="1" dirty="0">
                <a:latin typeface="+mn-lt"/>
              </a:rPr>
              <a:t>your delivery pipe </a:t>
            </a:r>
            <a:r>
              <a:rPr lang="en-US" dirty="0"/>
              <a:t>without </a:t>
            </a:r>
            <a:r>
              <a:rPr lang="en-US" dirty="0" smtClean="0"/>
              <a:t>exception</a:t>
            </a:r>
          </a:p>
          <a:p>
            <a:pPr lvl="1">
              <a:lnSpc>
                <a:spcPct val="120000"/>
              </a:lnSpc>
            </a:pPr>
            <a:r>
              <a:rPr lang="en-US" dirty="0" smtClean="0"/>
              <a:t>Builds are created from </a:t>
            </a:r>
            <a:r>
              <a:rPr lang="en-US" sz="2600" b="1" dirty="0">
                <a:latin typeface="+mn-lt"/>
              </a:rPr>
              <a:t>your code repository</a:t>
            </a:r>
            <a:r>
              <a:rPr lang="en-US" dirty="0" smtClean="0"/>
              <a:t> and all 3</a:t>
            </a:r>
            <a:r>
              <a:rPr lang="en-US" baseline="30000" dirty="0" smtClean="0"/>
              <a:t>rd</a:t>
            </a:r>
            <a:r>
              <a:rPr lang="en-US" dirty="0" smtClean="0"/>
              <a:t> </a:t>
            </a:r>
            <a:r>
              <a:rPr lang="en-US" dirty="0" err="1" smtClean="0"/>
              <a:t>Pary</a:t>
            </a:r>
            <a:r>
              <a:rPr lang="en-US" dirty="0" smtClean="0"/>
              <a:t> binaries versioned and centrally stored.</a:t>
            </a:r>
          </a:p>
          <a:p>
            <a:pPr lvl="1">
              <a:lnSpc>
                <a:spcPct val="120000"/>
              </a:lnSpc>
            </a:pPr>
            <a:r>
              <a:rPr lang="en-US" dirty="0" smtClean="0"/>
              <a:t>Again, if you </a:t>
            </a:r>
            <a:r>
              <a:rPr lang="en-US" sz="2600" b="1" dirty="0">
                <a:latin typeface="+mn-lt"/>
              </a:rPr>
              <a:t>show you care</a:t>
            </a:r>
            <a:r>
              <a:rPr lang="en-US" dirty="0" smtClean="0"/>
              <a:t>, your partners will care.</a:t>
            </a:r>
            <a:endParaRPr lang="en-US" dirty="0"/>
          </a:p>
          <a:p>
            <a:pPr lvl="1">
              <a:lnSpc>
                <a:spcPct val="120000"/>
              </a:lnSpc>
            </a:pPr>
            <a:endParaRPr lang="en-US" dirty="0" smtClean="0"/>
          </a:p>
          <a:p>
            <a:pPr lvl="1"/>
            <a:endParaRPr lang="en-US" dirty="0" smtClean="0"/>
          </a:p>
          <a:p>
            <a:pPr lvl="1"/>
            <a:endParaRPr lang="en-US" dirty="0"/>
          </a:p>
        </p:txBody>
      </p:sp>
      <p:sp>
        <p:nvSpPr>
          <p:cNvPr id="3" name="Subtitle 2"/>
          <p:cNvSpPr>
            <a:spLocks noGrp="1"/>
          </p:cNvSpPr>
          <p:nvPr>
            <p:ph type="subTitle" idx="12"/>
          </p:nvPr>
        </p:nvSpPr>
        <p:spPr>
          <a:xfrm>
            <a:off x="67914" y="40520"/>
            <a:ext cx="6536086" cy="655674"/>
          </a:xfrm>
        </p:spPr>
        <p:txBody>
          <a:bodyPr>
            <a:normAutofit/>
          </a:bodyPr>
          <a:lstStyle/>
          <a:p>
            <a:r>
              <a:rPr lang="en-US" dirty="0" smtClean="0"/>
              <a:t>MAKE YOUR PARTNERS USE YOUR FACTORY</a:t>
            </a:r>
            <a:endParaRPr lang="en-US" dirty="0"/>
          </a:p>
        </p:txBody>
      </p:sp>
    </p:spTree>
    <p:extLst>
      <p:ext uri="{BB962C8B-B14F-4D97-AF65-F5344CB8AC3E}">
        <p14:creationId xmlns:p14="http://schemas.microsoft.com/office/powerpoint/2010/main" val="340937897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2239996" y="3638610"/>
            <a:ext cx="6226398" cy="342127"/>
          </a:xfrm>
        </p:spPr>
        <p:txBody>
          <a:bodyPr>
            <a:normAutofit fontScale="85000" lnSpcReduction="20000"/>
          </a:bodyPr>
          <a:lstStyle/>
          <a:p>
            <a:r>
              <a:rPr lang="en-US" dirty="0" smtClean="0"/>
              <a:t>START BEHAVIOUR DRIVEN DEVELOPMENT TODAY</a:t>
            </a:r>
            <a:endParaRPr lang="en-US" dirty="0"/>
          </a:p>
        </p:txBody>
      </p:sp>
      <p:sp>
        <p:nvSpPr>
          <p:cNvPr id="6" name="Text Placeholder 5"/>
          <p:cNvSpPr>
            <a:spLocks noGrp="1"/>
          </p:cNvSpPr>
          <p:nvPr>
            <p:ph type="body" idx="1"/>
          </p:nvPr>
        </p:nvSpPr>
        <p:spPr/>
        <p:txBody>
          <a:bodyPr/>
          <a:lstStyle/>
          <a:p>
            <a:r>
              <a:rPr lang="en-US" dirty="0" smtClean="0"/>
              <a:t>TIP </a:t>
            </a:r>
            <a:r>
              <a:rPr lang="en-US" dirty="0" smtClean="0"/>
              <a:t>#9</a:t>
            </a:r>
            <a:endParaRPr lang="en-US" dirty="0" smtClean="0"/>
          </a:p>
        </p:txBody>
      </p:sp>
      <p:pic>
        <p:nvPicPr>
          <p:cNvPr id="2" name="Picture 1"/>
          <p:cNvPicPr>
            <a:picLocks noChangeAspect="1"/>
          </p:cNvPicPr>
          <p:nvPr/>
        </p:nvPicPr>
        <p:blipFill>
          <a:blip r:embed="rId3"/>
          <a:stretch>
            <a:fillRect/>
          </a:stretch>
        </p:blipFill>
        <p:spPr>
          <a:xfrm>
            <a:off x="5397500" y="723900"/>
            <a:ext cx="2794000" cy="2095500"/>
          </a:xfrm>
          <a:prstGeom prst="rect">
            <a:avLst/>
          </a:prstGeom>
        </p:spPr>
      </p:pic>
    </p:spTree>
    <p:extLst>
      <p:ext uri="{BB962C8B-B14F-4D97-AF65-F5344CB8AC3E}">
        <p14:creationId xmlns:p14="http://schemas.microsoft.com/office/powerpoint/2010/main" val="68330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6900" y="1304503"/>
            <a:ext cx="8140700" cy="2226097"/>
          </a:xfrm>
        </p:spPr>
        <p:txBody>
          <a:bodyPr>
            <a:normAutofit/>
          </a:bodyPr>
          <a:lstStyle/>
          <a:p>
            <a:pPr marL="0" indent="0" algn="ctr">
              <a:buNone/>
            </a:pPr>
            <a:r>
              <a:rPr lang="en-US" sz="4000" i="1" dirty="0"/>
              <a:t>Lessons learned in large enterprises are absolutely relevant to </a:t>
            </a:r>
            <a:r>
              <a:rPr lang="en-US" sz="4000" i="1" dirty="0" smtClean="0"/>
              <a:t>anyone creating software</a:t>
            </a:r>
            <a:endParaRPr lang="en-US" sz="4000" i="1" dirty="0"/>
          </a:p>
        </p:txBody>
      </p:sp>
      <p:sp>
        <p:nvSpPr>
          <p:cNvPr id="3" name="Subtitle 2"/>
          <p:cNvSpPr>
            <a:spLocks noGrp="1"/>
          </p:cNvSpPr>
          <p:nvPr>
            <p:ph type="subTitle" idx="12"/>
          </p:nvPr>
        </p:nvSpPr>
        <p:spPr/>
        <p:txBody>
          <a:bodyPr/>
          <a:lstStyle/>
          <a:p>
            <a:r>
              <a:rPr lang="en-US" dirty="0" smtClean="0"/>
              <a:t>Why relevant?</a:t>
            </a:r>
            <a:endParaRPr lang="en-US" dirty="0"/>
          </a:p>
        </p:txBody>
      </p:sp>
    </p:spTree>
    <p:extLst>
      <p:ext uri="{BB962C8B-B14F-4D97-AF65-F5344CB8AC3E}">
        <p14:creationId xmlns:p14="http://schemas.microsoft.com/office/powerpoint/2010/main" val="405913066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2"/>
          </p:nvPr>
        </p:nvSpPr>
        <p:spPr>
          <a:xfrm>
            <a:off x="67914" y="40520"/>
            <a:ext cx="6307486" cy="655674"/>
          </a:xfrm>
        </p:spPr>
        <p:txBody>
          <a:bodyPr>
            <a:normAutofit/>
          </a:bodyPr>
          <a:lstStyle/>
          <a:p>
            <a:r>
              <a:rPr lang="en-US" dirty="0" smtClean="0"/>
              <a:t>Start </a:t>
            </a:r>
            <a:r>
              <a:rPr lang="en-US" dirty="0" err="1" smtClean="0"/>
              <a:t>Behaviour</a:t>
            </a:r>
            <a:r>
              <a:rPr lang="en-US" dirty="0" smtClean="0"/>
              <a:t> Driven Development Today</a:t>
            </a:r>
            <a:endParaRPr lang="en-US" dirty="0"/>
          </a:p>
        </p:txBody>
      </p:sp>
      <p:sp>
        <p:nvSpPr>
          <p:cNvPr id="7" name="Content Placeholder 4"/>
          <p:cNvSpPr>
            <a:spLocks noGrp="1"/>
          </p:cNvSpPr>
          <p:nvPr>
            <p:ph idx="1"/>
          </p:nvPr>
        </p:nvSpPr>
        <p:spPr>
          <a:xfrm>
            <a:off x="101600" y="774700"/>
            <a:ext cx="9042400" cy="3314700"/>
          </a:xfrm>
          <a:noFill/>
        </p:spPr>
        <p:txBody>
          <a:bodyPr>
            <a:normAutofit/>
          </a:bodyPr>
          <a:lstStyle/>
          <a:p>
            <a:pPr>
              <a:lnSpc>
                <a:spcPct val="120000"/>
              </a:lnSpc>
            </a:pPr>
            <a:r>
              <a:rPr lang="en-US" dirty="0" smtClean="0"/>
              <a:t>Absolute </a:t>
            </a:r>
            <a:r>
              <a:rPr lang="en-US" b="1" dirty="0" smtClean="0">
                <a:latin typeface="+mn-lt"/>
              </a:rPr>
              <a:t>Game Changer </a:t>
            </a:r>
            <a:r>
              <a:rPr lang="en-US" dirty="0" smtClean="0"/>
              <a:t>in all companies I’ve introduced it</a:t>
            </a:r>
          </a:p>
          <a:p>
            <a:pPr>
              <a:lnSpc>
                <a:spcPct val="120000"/>
              </a:lnSpc>
            </a:pPr>
            <a:r>
              <a:rPr lang="en-US" dirty="0" smtClean="0"/>
              <a:t>BDD is more than TDD as it </a:t>
            </a:r>
            <a:r>
              <a:rPr lang="en-US" b="1" dirty="0">
                <a:latin typeface="+mn-lt"/>
              </a:rPr>
              <a:t>engages the business </a:t>
            </a:r>
            <a:r>
              <a:rPr lang="en-US" dirty="0" smtClean="0"/>
              <a:t>– usually the business switch off when talking tests</a:t>
            </a:r>
          </a:p>
          <a:p>
            <a:pPr>
              <a:lnSpc>
                <a:spcPct val="120000"/>
              </a:lnSpc>
            </a:pPr>
            <a:r>
              <a:rPr lang="en-US" dirty="0" smtClean="0"/>
              <a:t>Keeps </a:t>
            </a:r>
            <a:r>
              <a:rPr lang="en-US" b="1" dirty="0" err="1">
                <a:latin typeface="+mn-lt"/>
              </a:rPr>
              <a:t>DevOps</a:t>
            </a:r>
            <a:r>
              <a:rPr lang="en-US" b="1" dirty="0">
                <a:latin typeface="+mn-lt"/>
              </a:rPr>
              <a:t> on track </a:t>
            </a:r>
            <a:r>
              <a:rPr lang="en-US" dirty="0" smtClean="0"/>
              <a:t>– forces the right kind of automation</a:t>
            </a:r>
          </a:p>
          <a:p>
            <a:pPr>
              <a:lnSpc>
                <a:spcPct val="120000"/>
              </a:lnSpc>
            </a:pPr>
            <a:r>
              <a:rPr lang="en-US" dirty="0" smtClean="0"/>
              <a:t>Keeps </a:t>
            </a:r>
            <a:r>
              <a:rPr lang="en-US" b="1" dirty="0">
                <a:latin typeface="+mn-lt"/>
              </a:rPr>
              <a:t>artifact aligned </a:t>
            </a:r>
            <a:r>
              <a:rPr lang="en-US" dirty="0" smtClean="0"/>
              <a:t>with Code (Test code, </a:t>
            </a:r>
            <a:r>
              <a:rPr lang="en-US" dirty="0" err="1" smtClean="0"/>
              <a:t>Config</a:t>
            </a:r>
            <a:r>
              <a:rPr lang="en-US" dirty="0" smtClean="0"/>
              <a:t>, Test Data) </a:t>
            </a:r>
            <a:endParaRPr lang="en-US" dirty="0" smtClean="0"/>
          </a:p>
          <a:p>
            <a:pPr marL="0" indent="0">
              <a:lnSpc>
                <a:spcPct val="120000"/>
              </a:lnSpc>
              <a:buNone/>
            </a:pPr>
            <a:endParaRPr lang="en-US" b="1" dirty="0">
              <a:latin typeface="Helvetica Neue"/>
              <a:cs typeface="Helvetica Neue"/>
            </a:endParaRPr>
          </a:p>
          <a:p>
            <a:pPr>
              <a:lnSpc>
                <a:spcPct val="120000"/>
              </a:lnSpc>
            </a:pPr>
            <a:endParaRPr lang="en-US" sz="2600" b="1" dirty="0" smtClean="0">
              <a:latin typeface="+mn-lt"/>
            </a:endParaRPr>
          </a:p>
          <a:p>
            <a:pPr>
              <a:lnSpc>
                <a:spcPct val="120000"/>
              </a:lnSpc>
            </a:pPr>
            <a:endParaRPr lang="en-US" dirty="0" smtClean="0"/>
          </a:p>
          <a:p>
            <a:pPr lvl="1"/>
            <a:endParaRPr lang="en-US" dirty="0" smtClean="0"/>
          </a:p>
          <a:p>
            <a:pPr marL="457200" lvl="1" indent="0">
              <a:buNone/>
            </a:pPr>
            <a:endParaRPr lang="en-US" dirty="0"/>
          </a:p>
        </p:txBody>
      </p:sp>
      <p:sp>
        <p:nvSpPr>
          <p:cNvPr id="8" name="TextBox 7"/>
          <p:cNvSpPr txBox="1"/>
          <p:nvPr/>
        </p:nvSpPr>
        <p:spPr>
          <a:xfrm>
            <a:off x="1106996" y="4086775"/>
            <a:ext cx="6916766" cy="492443"/>
          </a:xfrm>
          <a:prstGeom prst="rect">
            <a:avLst/>
          </a:prstGeom>
          <a:noFill/>
        </p:spPr>
        <p:txBody>
          <a:bodyPr wrap="none" rtlCol="0">
            <a:spAutoFit/>
          </a:bodyPr>
          <a:lstStyle/>
          <a:p>
            <a:pPr algn="ctr"/>
            <a:r>
              <a:rPr lang="en-US" sz="2600" dirty="0" smtClean="0">
                <a:solidFill>
                  <a:srgbClr val="61CC00"/>
                </a:solidFill>
                <a:latin typeface="Helvetica Neue Light"/>
                <a:cs typeface="Helvetica Neue Light"/>
              </a:rPr>
              <a:t>If you do nothing else today – read up on BDD.</a:t>
            </a:r>
            <a:endParaRPr lang="en-US" sz="2600" dirty="0">
              <a:solidFill>
                <a:srgbClr val="61CC00"/>
              </a:solidFill>
              <a:latin typeface="Helvetica Neue Light"/>
              <a:cs typeface="Helvetica Neue Light"/>
            </a:endParaRPr>
          </a:p>
        </p:txBody>
      </p:sp>
    </p:spTree>
    <p:extLst>
      <p:ext uri="{BB962C8B-B14F-4D97-AF65-F5344CB8AC3E}">
        <p14:creationId xmlns:p14="http://schemas.microsoft.com/office/powerpoint/2010/main" val="152313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normAutofit fontScale="85000" lnSpcReduction="20000"/>
          </a:bodyPr>
          <a:lstStyle/>
          <a:p>
            <a:r>
              <a:rPr lang="en-US" dirty="0" smtClean="0"/>
              <a:t>PREPARE TO BE THE LARGE ENTERPRISE OF TOMORROW</a:t>
            </a:r>
            <a:endParaRPr lang="en-US" dirty="0"/>
          </a:p>
        </p:txBody>
      </p:sp>
      <p:sp>
        <p:nvSpPr>
          <p:cNvPr id="6" name="Text Placeholder 5"/>
          <p:cNvSpPr>
            <a:spLocks noGrp="1"/>
          </p:cNvSpPr>
          <p:nvPr>
            <p:ph type="body" idx="1"/>
          </p:nvPr>
        </p:nvSpPr>
        <p:spPr/>
        <p:txBody>
          <a:bodyPr/>
          <a:lstStyle/>
          <a:p>
            <a:r>
              <a:rPr lang="en-US" smtClean="0"/>
              <a:t>TIP #10</a:t>
            </a:r>
            <a:endParaRPr lang="en-US" dirty="0" smtClean="0"/>
          </a:p>
        </p:txBody>
      </p:sp>
      <p:pic>
        <p:nvPicPr>
          <p:cNvPr id="2" name="Picture 1"/>
          <p:cNvPicPr>
            <a:picLocks noChangeAspect="1"/>
          </p:cNvPicPr>
          <p:nvPr/>
        </p:nvPicPr>
        <p:blipFill>
          <a:blip r:embed="rId2"/>
          <a:stretch>
            <a:fillRect/>
          </a:stretch>
        </p:blipFill>
        <p:spPr>
          <a:xfrm>
            <a:off x="5283200" y="812800"/>
            <a:ext cx="2794000" cy="2095500"/>
          </a:xfrm>
          <a:prstGeom prst="rect">
            <a:avLst/>
          </a:prstGeom>
        </p:spPr>
      </p:pic>
    </p:spTree>
    <p:extLst>
      <p:ext uri="{BB962C8B-B14F-4D97-AF65-F5344CB8AC3E}">
        <p14:creationId xmlns:p14="http://schemas.microsoft.com/office/powerpoint/2010/main" val="339709286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7800" y="669503"/>
            <a:ext cx="6836833" cy="3896276"/>
          </a:xfrm>
        </p:spPr>
        <p:txBody>
          <a:bodyPr/>
          <a:lstStyle/>
          <a:p>
            <a:pPr marL="457200" lvl="1" indent="0">
              <a:buNone/>
            </a:pPr>
            <a:r>
              <a:rPr lang="en-US" dirty="0" smtClean="0"/>
              <a:t>..so as discussed earlier make the right choices today with:</a:t>
            </a:r>
          </a:p>
          <a:p>
            <a:pPr lvl="2"/>
            <a:endParaRPr lang="en-US" dirty="0" smtClean="0"/>
          </a:p>
          <a:p>
            <a:pPr lvl="2"/>
            <a:r>
              <a:rPr lang="en-US" dirty="0" smtClean="0"/>
              <a:t>Technology</a:t>
            </a:r>
          </a:p>
          <a:p>
            <a:pPr lvl="2"/>
            <a:r>
              <a:rPr lang="en-US" dirty="0" smtClean="0"/>
              <a:t>Hiring, Retention &amp; Training</a:t>
            </a:r>
          </a:p>
          <a:p>
            <a:pPr lvl="2"/>
            <a:r>
              <a:rPr lang="en-US" dirty="0" smtClean="0"/>
              <a:t>Contracts &amp; Procurement</a:t>
            </a:r>
          </a:p>
          <a:p>
            <a:pPr lvl="2"/>
            <a:r>
              <a:rPr lang="en-US" dirty="0" smtClean="0"/>
              <a:t>3rd Party Suppliers and Vendors.</a:t>
            </a:r>
          </a:p>
        </p:txBody>
      </p:sp>
      <p:sp>
        <p:nvSpPr>
          <p:cNvPr id="4" name="Subtitle 4"/>
          <p:cNvSpPr>
            <a:spLocks noGrp="1"/>
          </p:cNvSpPr>
          <p:nvPr>
            <p:ph type="subTitle" idx="12"/>
          </p:nvPr>
        </p:nvSpPr>
        <p:spPr>
          <a:xfrm>
            <a:off x="67914" y="40520"/>
            <a:ext cx="6066186" cy="655674"/>
          </a:xfrm>
        </p:spPr>
        <p:txBody>
          <a:bodyPr>
            <a:normAutofit/>
          </a:bodyPr>
          <a:lstStyle/>
          <a:p>
            <a:r>
              <a:rPr lang="en-US" dirty="0" smtClean="0"/>
              <a:t>Prepare to be the large Enterprise of tomorrow</a:t>
            </a:r>
            <a:endParaRPr lang="en-US" dirty="0"/>
          </a:p>
        </p:txBody>
      </p:sp>
      <p:sp>
        <p:nvSpPr>
          <p:cNvPr id="2" name="TextBox 1"/>
          <p:cNvSpPr txBox="1"/>
          <p:nvPr/>
        </p:nvSpPr>
        <p:spPr>
          <a:xfrm>
            <a:off x="144115" y="3870875"/>
            <a:ext cx="5380386" cy="892552"/>
          </a:xfrm>
          <a:prstGeom prst="rect">
            <a:avLst/>
          </a:prstGeom>
          <a:noFill/>
        </p:spPr>
        <p:txBody>
          <a:bodyPr wrap="square" rtlCol="0">
            <a:spAutoFit/>
          </a:bodyPr>
          <a:lstStyle/>
          <a:p>
            <a:pPr algn="ctr"/>
            <a:r>
              <a:rPr lang="en-US" sz="2600" dirty="0" smtClean="0">
                <a:solidFill>
                  <a:srgbClr val="61CC00"/>
                </a:solidFill>
                <a:latin typeface="Helvetica Neue Light"/>
                <a:cs typeface="Helvetica Neue Light"/>
              </a:rPr>
              <a:t>Make the correct choices to keep on </a:t>
            </a:r>
            <a:r>
              <a:rPr lang="en-US" sz="2600" dirty="0" smtClean="0">
                <a:solidFill>
                  <a:srgbClr val="61CC00"/>
                </a:solidFill>
                <a:latin typeface="Helvetica Neue Light"/>
                <a:cs typeface="Helvetica Neue Light"/>
              </a:rPr>
              <a:t>the correct </a:t>
            </a:r>
            <a:r>
              <a:rPr lang="en-US" sz="2600" dirty="0" err="1" smtClean="0">
                <a:solidFill>
                  <a:srgbClr val="61CC00"/>
                </a:solidFill>
                <a:latin typeface="Helvetica Neue Light"/>
                <a:cs typeface="Helvetica Neue Light"/>
              </a:rPr>
              <a:t>DevOps</a:t>
            </a:r>
            <a:r>
              <a:rPr lang="en-US" sz="2600" dirty="0" smtClean="0">
                <a:solidFill>
                  <a:srgbClr val="61CC00"/>
                </a:solidFill>
                <a:latin typeface="Helvetica Neue Light"/>
                <a:cs typeface="Helvetica Neue Light"/>
              </a:rPr>
              <a:t> trajectory</a:t>
            </a:r>
            <a:endParaRPr lang="en-US" sz="2600" dirty="0">
              <a:solidFill>
                <a:srgbClr val="61CC00"/>
              </a:solidFill>
              <a:latin typeface="Helvetica Neue Light"/>
              <a:cs typeface="Helvetica Neue Light"/>
            </a:endParaRPr>
          </a:p>
        </p:txBody>
      </p:sp>
      <p:pic>
        <p:nvPicPr>
          <p:cNvPr id="6" name="Picture 5"/>
          <p:cNvPicPr>
            <a:picLocks noChangeAspect="1"/>
          </p:cNvPicPr>
          <p:nvPr/>
        </p:nvPicPr>
        <p:blipFill>
          <a:blip r:embed="rId3"/>
          <a:stretch>
            <a:fillRect/>
          </a:stretch>
        </p:blipFill>
        <p:spPr>
          <a:xfrm>
            <a:off x="5740401" y="1313226"/>
            <a:ext cx="2870200" cy="3169873"/>
          </a:xfrm>
          <a:prstGeom prst="rect">
            <a:avLst/>
          </a:prstGeom>
        </p:spPr>
      </p:pic>
    </p:spTree>
    <p:extLst>
      <p:ext uri="{BB962C8B-B14F-4D97-AF65-F5344CB8AC3E}">
        <p14:creationId xmlns:p14="http://schemas.microsoft.com/office/powerpoint/2010/main" val="186080768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p:cNvSpPr/>
          <p:nvPr/>
        </p:nvSpPr>
        <p:spPr>
          <a:xfrm>
            <a:off x="3989500" y="1043535"/>
            <a:ext cx="922165" cy="937907"/>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72" name="Oval 71"/>
          <p:cNvSpPr/>
          <p:nvPr/>
        </p:nvSpPr>
        <p:spPr>
          <a:xfrm>
            <a:off x="3345442" y="1279066"/>
            <a:ext cx="251240" cy="255529"/>
          </a:xfrm>
          <a:prstGeom prst="ellipse">
            <a:avLst/>
          </a:prstGeom>
          <a:solidFill>
            <a:srgbClr val="61CC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0" name="TextBox 79"/>
          <p:cNvSpPr txBox="1"/>
          <p:nvPr/>
        </p:nvSpPr>
        <p:spPr>
          <a:xfrm>
            <a:off x="4011631" y="1218251"/>
            <a:ext cx="847683"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Front End UI</a:t>
            </a:r>
            <a:endParaRPr lang="en-US" sz="1400" dirty="0">
              <a:solidFill>
                <a:schemeClr val="bg1"/>
              </a:solidFill>
              <a:latin typeface="Helvetica"/>
              <a:cs typeface="Helvetica"/>
            </a:endParaRPr>
          </a:p>
        </p:txBody>
      </p:sp>
      <p:grpSp>
        <p:nvGrpSpPr>
          <p:cNvPr id="2" name="Group 1"/>
          <p:cNvGrpSpPr/>
          <p:nvPr/>
        </p:nvGrpSpPr>
        <p:grpSpPr>
          <a:xfrm>
            <a:off x="1424442" y="3354567"/>
            <a:ext cx="1130467" cy="1149765"/>
            <a:chOff x="1424442" y="3354567"/>
            <a:chExt cx="1130467" cy="1149765"/>
          </a:xfrm>
        </p:grpSpPr>
        <p:sp>
          <p:nvSpPr>
            <p:cNvPr id="73" name="Oval 72"/>
            <p:cNvSpPr/>
            <p:nvPr/>
          </p:nvSpPr>
          <p:spPr>
            <a:xfrm>
              <a:off x="1424442" y="3354567"/>
              <a:ext cx="1130467" cy="1149765"/>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1" name="TextBox 80"/>
            <p:cNvSpPr txBox="1"/>
            <p:nvPr/>
          </p:nvSpPr>
          <p:spPr>
            <a:xfrm>
              <a:off x="1472419" y="364812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Finance</a:t>
              </a:r>
            </a:p>
            <a:p>
              <a:pPr algn="ctr"/>
              <a:r>
                <a:rPr lang="en-US" sz="1400" dirty="0" smtClean="0">
                  <a:solidFill>
                    <a:schemeClr val="bg1"/>
                  </a:solidFill>
                  <a:latin typeface="Helvetica"/>
                  <a:cs typeface="Helvetica"/>
                </a:rPr>
                <a:t>Systems</a:t>
              </a:r>
              <a:endParaRPr lang="en-US" sz="1400" dirty="0">
                <a:solidFill>
                  <a:schemeClr val="bg1"/>
                </a:solidFill>
                <a:latin typeface="Helvetica"/>
                <a:cs typeface="Helvetica"/>
              </a:endParaRPr>
            </a:p>
          </p:txBody>
        </p:sp>
      </p:grpSp>
      <p:grpSp>
        <p:nvGrpSpPr>
          <p:cNvPr id="3" name="Group 2"/>
          <p:cNvGrpSpPr/>
          <p:nvPr/>
        </p:nvGrpSpPr>
        <p:grpSpPr>
          <a:xfrm>
            <a:off x="2299486" y="3849284"/>
            <a:ext cx="1008496" cy="622900"/>
            <a:chOff x="2299486" y="3849284"/>
            <a:chExt cx="1008496" cy="622900"/>
          </a:xfrm>
        </p:grpSpPr>
        <p:sp>
          <p:nvSpPr>
            <p:cNvPr id="74" name="Oval 73"/>
            <p:cNvSpPr/>
            <p:nvPr/>
          </p:nvSpPr>
          <p:spPr>
            <a:xfrm>
              <a:off x="2299486" y="3849284"/>
              <a:ext cx="612445" cy="622900"/>
            </a:xfrm>
            <a:prstGeom prst="ellipse">
              <a:avLst/>
            </a:prstGeom>
            <a:solidFill>
              <a:srgbClr val="FF00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2" name="TextBox 81"/>
            <p:cNvSpPr txBox="1"/>
            <p:nvPr/>
          </p:nvSpPr>
          <p:spPr>
            <a:xfrm>
              <a:off x="2348035" y="3959450"/>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Payment</a:t>
              </a:r>
            </a:p>
          </p:txBody>
        </p:sp>
      </p:grpSp>
      <p:grpSp>
        <p:nvGrpSpPr>
          <p:cNvPr id="6" name="Group 5"/>
          <p:cNvGrpSpPr/>
          <p:nvPr/>
        </p:nvGrpSpPr>
        <p:grpSpPr>
          <a:xfrm>
            <a:off x="2601700" y="2305915"/>
            <a:ext cx="994982" cy="1011967"/>
            <a:chOff x="2601700" y="2305915"/>
            <a:chExt cx="994982" cy="1011967"/>
          </a:xfrm>
        </p:grpSpPr>
        <p:sp>
          <p:nvSpPr>
            <p:cNvPr id="76" name="Oval 75"/>
            <p:cNvSpPr/>
            <p:nvPr/>
          </p:nvSpPr>
          <p:spPr>
            <a:xfrm>
              <a:off x="2601700" y="2305915"/>
              <a:ext cx="994982" cy="1011967"/>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4" name="TextBox 83"/>
            <p:cNvSpPr txBox="1"/>
            <p:nvPr/>
          </p:nvSpPr>
          <p:spPr>
            <a:xfrm>
              <a:off x="2610191" y="2537735"/>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Core</a:t>
              </a:r>
            </a:p>
            <a:p>
              <a:pPr algn="ctr"/>
              <a:r>
                <a:rPr lang="en-US" sz="1400" dirty="0" err="1" smtClean="0">
                  <a:solidFill>
                    <a:schemeClr val="bg1"/>
                  </a:solidFill>
                  <a:latin typeface="Helvetica"/>
                  <a:cs typeface="Helvetica"/>
                </a:rPr>
                <a:t>Ecomm</a:t>
              </a:r>
              <a:endParaRPr lang="en-US" sz="1400" dirty="0">
                <a:solidFill>
                  <a:schemeClr val="bg1"/>
                </a:solidFill>
                <a:latin typeface="Helvetica"/>
                <a:cs typeface="Helvetica"/>
              </a:endParaRPr>
            </a:p>
          </p:txBody>
        </p:sp>
      </p:grpSp>
      <p:grpSp>
        <p:nvGrpSpPr>
          <p:cNvPr id="7" name="Group 6"/>
          <p:cNvGrpSpPr/>
          <p:nvPr/>
        </p:nvGrpSpPr>
        <p:grpSpPr>
          <a:xfrm>
            <a:off x="3477879" y="2371814"/>
            <a:ext cx="959947" cy="536542"/>
            <a:chOff x="3477879" y="2371814"/>
            <a:chExt cx="959947" cy="536542"/>
          </a:xfrm>
        </p:grpSpPr>
        <p:sp>
          <p:nvSpPr>
            <p:cNvPr id="79" name="Oval 78"/>
            <p:cNvSpPr/>
            <p:nvPr/>
          </p:nvSpPr>
          <p:spPr>
            <a:xfrm>
              <a:off x="3696688" y="2386624"/>
              <a:ext cx="512975" cy="521732"/>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7" name="TextBox 86"/>
            <p:cNvSpPr txBox="1"/>
            <p:nvPr/>
          </p:nvSpPr>
          <p:spPr>
            <a:xfrm>
              <a:off x="3477879" y="2371814"/>
              <a:ext cx="959947"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Digital</a:t>
              </a:r>
            </a:p>
            <a:p>
              <a:pPr algn="ctr"/>
              <a:r>
                <a:rPr lang="en-US" sz="1400" dirty="0" smtClean="0">
                  <a:solidFill>
                    <a:schemeClr val="bg1"/>
                  </a:solidFill>
                  <a:latin typeface="Helvetica"/>
                  <a:cs typeface="Helvetica"/>
                </a:rPr>
                <a:t>Asset</a:t>
              </a:r>
              <a:endParaRPr lang="en-US" sz="1400" dirty="0">
                <a:solidFill>
                  <a:schemeClr val="bg1"/>
                </a:solidFill>
                <a:latin typeface="Helvetica"/>
                <a:cs typeface="Helvetica"/>
              </a:endParaRPr>
            </a:p>
          </p:txBody>
        </p:sp>
      </p:grpSp>
      <p:grpSp>
        <p:nvGrpSpPr>
          <p:cNvPr id="9" name="Group 8"/>
          <p:cNvGrpSpPr/>
          <p:nvPr/>
        </p:nvGrpSpPr>
        <p:grpSpPr>
          <a:xfrm>
            <a:off x="2299486" y="1344389"/>
            <a:ext cx="783853" cy="797234"/>
            <a:chOff x="2299486" y="1344389"/>
            <a:chExt cx="783853" cy="797234"/>
          </a:xfrm>
        </p:grpSpPr>
        <p:sp>
          <p:nvSpPr>
            <p:cNvPr id="71" name="Oval 70"/>
            <p:cNvSpPr/>
            <p:nvPr/>
          </p:nvSpPr>
          <p:spPr>
            <a:xfrm>
              <a:off x="2299486" y="1344389"/>
              <a:ext cx="783853" cy="797234"/>
            </a:xfrm>
            <a:prstGeom prst="ellipse">
              <a:avLst/>
            </a:prstGeom>
            <a:solidFill>
              <a:srgbClr val="B5AA26"/>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8" name="TextBox 87"/>
            <p:cNvSpPr txBox="1"/>
            <p:nvPr/>
          </p:nvSpPr>
          <p:spPr>
            <a:xfrm>
              <a:off x="2343323" y="14691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Cust.</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grpSp>
      <p:sp>
        <p:nvSpPr>
          <p:cNvPr id="89" name="TextBox 88"/>
          <p:cNvSpPr txBox="1"/>
          <p:nvPr/>
        </p:nvSpPr>
        <p:spPr>
          <a:xfrm>
            <a:off x="3112453" y="1083956"/>
            <a:ext cx="959947" cy="307777"/>
          </a:xfrm>
          <a:prstGeom prst="rect">
            <a:avLst/>
          </a:prstGeom>
          <a:noFill/>
        </p:spPr>
        <p:txBody>
          <a:bodyPr wrap="square" rtlCol="0">
            <a:spAutoFit/>
          </a:bodyPr>
          <a:lstStyle/>
          <a:p>
            <a:pPr algn="ctr"/>
            <a:r>
              <a:rPr lang="en-US" sz="1400" dirty="0" smtClean="0">
                <a:solidFill>
                  <a:schemeClr val="bg1"/>
                </a:solidFill>
                <a:latin typeface="Helvetica"/>
                <a:cs typeface="Helvetica"/>
              </a:rPr>
              <a:t>Apps</a:t>
            </a:r>
            <a:endParaRPr lang="en-US" sz="1400" dirty="0">
              <a:solidFill>
                <a:schemeClr val="bg1"/>
              </a:solidFill>
              <a:latin typeface="Helvetica"/>
              <a:cs typeface="Helvetica"/>
            </a:endParaRPr>
          </a:p>
        </p:txBody>
      </p:sp>
      <p:sp>
        <p:nvSpPr>
          <p:cNvPr id="63" name="Title 1"/>
          <p:cNvSpPr txBox="1">
            <a:spLocks/>
          </p:cNvSpPr>
          <p:nvPr/>
        </p:nvSpPr>
        <p:spPr>
          <a:xfrm>
            <a:off x="457200" y="42422"/>
            <a:ext cx="8229600" cy="496337"/>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4" name="Subtitle 4"/>
          <p:cNvSpPr>
            <a:spLocks noGrp="1"/>
          </p:cNvSpPr>
          <p:nvPr>
            <p:ph type="subTitle" idx="1"/>
          </p:nvPr>
        </p:nvSpPr>
        <p:spPr/>
        <p:txBody>
          <a:bodyPr/>
          <a:lstStyle/>
          <a:p>
            <a:r>
              <a:rPr lang="en-US" dirty="0" smtClean="0"/>
              <a:t>Cambridge Satchel</a:t>
            </a:r>
            <a:endParaRPr lang="en-US" dirty="0"/>
          </a:p>
        </p:txBody>
      </p:sp>
      <p:sp>
        <p:nvSpPr>
          <p:cNvPr id="46" name="Rectangle 45"/>
          <p:cNvSpPr/>
          <p:nvPr/>
        </p:nvSpPr>
        <p:spPr>
          <a:xfrm>
            <a:off x="5798457" y="1119083"/>
            <a:ext cx="2678792" cy="646331"/>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Focus on systems that will be key to innovation</a:t>
            </a:r>
            <a:endParaRPr lang="en-US" dirty="0">
              <a:solidFill>
                <a:schemeClr val="bg1"/>
              </a:solidFill>
            </a:endParaRPr>
          </a:p>
        </p:txBody>
      </p:sp>
      <p:sp>
        <p:nvSpPr>
          <p:cNvPr id="43" name="Rectangle 42"/>
          <p:cNvSpPr/>
          <p:nvPr/>
        </p:nvSpPr>
        <p:spPr>
          <a:xfrm>
            <a:off x="3151694" y="900111"/>
            <a:ext cx="1869352" cy="1513893"/>
          </a:xfrm>
          <a:prstGeom prst="rect">
            <a:avLst/>
          </a:prstGeom>
          <a:noFill/>
          <a:ln w="28575"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275648" y="546478"/>
            <a:ext cx="1621445" cy="338554"/>
          </a:xfrm>
          <a:prstGeom prst="rect">
            <a:avLst/>
          </a:prstGeom>
          <a:noFill/>
        </p:spPr>
        <p:txBody>
          <a:bodyPr wrap="none" rtlCol="0">
            <a:spAutoFit/>
          </a:bodyPr>
          <a:lstStyle>
            <a:defPPr>
              <a:defRPr lang="en-US"/>
            </a:defPPr>
            <a:lvl1pPr algn="ctr">
              <a:defRPr b="1" i="1">
                <a:solidFill>
                  <a:srgbClr val="000000"/>
                </a:solidFill>
              </a:defRPr>
            </a:lvl1pPr>
          </a:lstStyle>
          <a:p>
            <a:r>
              <a:rPr lang="en-US" sz="1600" dirty="0" smtClean="0"/>
              <a:t>We will </a:t>
            </a:r>
            <a:r>
              <a:rPr lang="en-US" sz="1600" dirty="0"/>
              <a:t>be here!</a:t>
            </a:r>
          </a:p>
        </p:txBody>
      </p:sp>
      <p:sp>
        <p:nvSpPr>
          <p:cNvPr id="32" name="Rectangle 31"/>
          <p:cNvSpPr/>
          <p:nvPr/>
        </p:nvSpPr>
        <p:spPr>
          <a:xfrm>
            <a:off x="5798457" y="2268623"/>
            <a:ext cx="2678792" cy="646331"/>
          </a:xfrm>
          <a:prstGeom prst="rect">
            <a:avLst/>
          </a:prstGeom>
          <a:solidFill>
            <a:schemeClr val="accent1"/>
          </a:solidFill>
          <a:ln>
            <a:solidFill>
              <a:schemeClr val="bg1"/>
            </a:solidFill>
          </a:ln>
        </p:spPr>
        <p:txBody>
          <a:bodyPr wrap="square">
            <a:spAutoFit/>
          </a:bodyPr>
          <a:lstStyle/>
          <a:p>
            <a:pPr algn="ctr"/>
            <a:r>
              <a:rPr lang="en-US" dirty="0" err="1" smtClean="0">
                <a:solidFill>
                  <a:schemeClr val="bg1"/>
                </a:solidFill>
              </a:rPr>
              <a:t>SaaS</a:t>
            </a:r>
            <a:r>
              <a:rPr lang="en-US" dirty="0" smtClean="0">
                <a:solidFill>
                  <a:schemeClr val="bg1"/>
                </a:solidFill>
              </a:rPr>
              <a:t> solutions where possible  for back office</a:t>
            </a:r>
            <a:endParaRPr lang="en-US" dirty="0">
              <a:solidFill>
                <a:schemeClr val="bg1"/>
              </a:solidFill>
            </a:endParaRPr>
          </a:p>
        </p:txBody>
      </p:sp>
      <p:sp>
        <p:nvSpPr>
          <p:cNvPr id="48" name="Rectangle 47"/>
          <p:cNvSpPr/>
          <p:nvPr/>
        </p:nvSpPr>
        <p:spPr>
          <a:xfrm>
            <a:off x="5798457" y="1836059"/>
            <a:ext cx="2678792" cy="369332"/>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25% Custom, 75% </a:t>
            </a:r>
            <a:r>
              <a:rPr lang="en-US" dirty="0" err="1" smtClean="0">
                <a:solidFill>
                  <a:schemeClr val="bg1"/>
                </a:solidFill>
              </a:rPr>
              <a:t>SaaS</a:t>
            </a:r>
            <a:endParaRPr lang="en-US" dirty="0">
              <a:solidFill>
                <a:schemeClr val="bg1"/>
              </a:solidFill>
            </a:endParaRPr>
          </a:p>
        </p:txBody>
      </p:sp>
      <p:sp>
        <p:nvSpPr>
          <p:cNvPr id="49" name="Rectangle 48"/>
          <p:cNvSpPr/>
          <p:nvPr/>
        </p:nvSpPr>
        <p:spPr>
          <a:xfrm>
            <a:off x="5798457" y="2994070"/>
            <a:ext cx="2678792" cy="923330"/>
          </a:xfrm>
          <a:prstGeom prst="rect">
            <a:avLst/>
          </a:prstGeom>
          <a:solidFill>
            <a:schemeClr val="accent1"/>
          </a:solidFill>
          <a:ln>
            <a:solidFill>
              <a:schemeClr val="bg1"/>
            </a:solidFill>
          </a:ln>
        </p:spPr>
        <p:txBody>
          <a:bodyPr wrap="square">
            <a:spAutoFit/>
          </a:bodyPr>
          <a:lstStyle/>
          <a:p>
            <a:pPr algn="ctr"/>
            <a:r>
              <a:rPr lang="en-US" dirty="0" smtClean="0">
                <a:solidFill>
                  <a:schemeClr val="bg1"/>
                </a:solidFill>
              </a:rPr>
              <a:t>Strategy to stay on </a:t>
            </a:r>
            <a:r>
              <a:rPr lang="en-US" dirty="0">
                <a:solidFill>
                  <a:schemeClr val="bg1"/>
                </a:solidFill>
              </a:rPr>
              <a:t>h</a:t>
            </a:r>
            <a:r>
              <a:rPr lang="en-US" dirty="0" smtClean="0">
                <a:solidFill>
                  <a:schemeClr val="bg1"/>
                </a:solidFill>
              </a:rPr>
              <a:t>igh alert for creation of any new dependencies or Silos</a:t>
            </a:r>
            <a:endParaRPr lang="en-US" dirty="0">
              <a:solidFill>
                <a:schemeClr val="bg1"/>
              </a:solidFill>
            </a:endParaRPr>
          </a:p>
        </p:txBody>
      </p:sp>
      <p:grpSp>
        <p:nvGrpSpPr>
          <p:cNvPr id="8" name="Group 7"/>
          <p:cNvGrpSpPr/>
          <p:nvPr/>
        </p:nvGrpSpPr>
        <p:grpSpPr>
          <a:xfrm>
            <a:off x="1574019" y="2428258"/>
            <a:ext cx="875281" cy="890223"/>
            <a:chOff x="1574019" y="2428258"/>
            <a:chExt cx="875281" cy="890223"/>
          </a:xfrm>
        </p:grpSpPr>
        <p:sp>
          <p:nvSpPr>
            <p:cNvPr id="75" name="Oval 74"/>
            <p:cNvSpPr/>
            <p:nvPr/>
          </p:nvSpPr>
          <p:spPr>
            <a:xfrm>
              <a:off x="1574019" y="2428258"/>
              <a:ext cx="875281" cy="890223"/>
            </a:xfrm>
            <a:prstGeom prst="ellipse">
              <a:avLst/>
            </a:prstGeom>
            <a:solidFill>
              <a:srgbClr val="EA5B00"/>
            </a:solidFill>
            <a:ln>
              <a:solidFill>
                <a:schemeClr val="bg1">
                  <a:lumMod val="75000"/>
                </a:schemeClr>
              </a:solid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Helvetica Light"/>
                <a:cs typeface="Helvetica Light"/>
              </a:endParaRPr>
            </a:p>
          </p:txBody>
        </p:sp>
        <p:sp>
          <p:nvSpPr>
            <p:cNvPr id="83" name="TextBox 82"/>
            <p:cNvSpPr txBox="1"/>
            <p:nvPr/>
          </p:nvSpPr>
          <p:spPr>
            <a:xfrm>
              <a:off x="1667821" y="2647490"/>
              <a:ext cx="694325" cy="523220"/>
            </a:xfrm>
            <a:prstGeom prst="rect">
              <a:avLst/>
            </a:prstGeom>
            <a:noFill/>
          </p:spPr>
          <p:txBody>
            <a:bodyPr wrap="square" rtlCol="0">
              <a:spAutoFit/>
            </a:bodyPr>
            <a:lstStyle/>
            <a:p>
              <a:pPr algn="ctr"/>
              <a:r>
                <a:rPr lang="en-US" sz="1400" dirty="0" smtClean="0">
                  <a:solidFill>
                    <a:schemeClr val="bg1"/>
                  </a:solidFill>
                  <a:latin typeface="Helvetica"/>
                  <a:cs typeface="Helvetica"/>
                </a:rPr>
                <a:t>Order </a:t>
              </a:r>
            </a:p>
            <a:p>
              <a:pPr algn="ctr"/>
              <a:r>
                <a:rPr lang="en-US" sz="1400" dirty="0" smtClean="0">
                  <a:solidFill>
                    <a:schemeClr val="bg1"/>
                  </a:solidFill>
                  <a:latin typeface="Helvetica"/>
                  <a:cs typeface="Helvetica"/>
                </a:rPr>
                <a:t>Mgt</a:t>
              </a:r>
              <a:endParaRPr lang="en-US" sz="1400" dirty="0">
                <a:solidFill>
                  <a:schemeClr val="bg1"/>
                </a:solidFill>
                <a:latin typeface="Helvetica"/>
                <a:cs typeface="Helvetica"/>
              </a:endParaRPr>
            </a:p>
          </p:txBody>
        </p:sp>
      </p:grpSp>
    </p:spTree>
    <p:extLst>
      <p:ext uri="{BB962C8B-B14F-4D97-AF65-F5344CB8AC3E}">
        <p14:creationId xmlns:p14="http://schemas.microsoft.com/office/powerpoint/2010/main" val="125494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2"/>
                                        </p:tgtEl>
                                        <p:attrNameLst>
                                          <p:attrName>ppt_w</p:attrName>
                                        </p:attrNameLst>
                                      </p:cBhvr>
                                      <p:tavLst>
                                        <p:tav tm="0">
                                          <p:val>
                                            <p:strVal val="ppt_w"/>
                                          </p:val>
                                        </p:tav>
                                        <p:tav tm="100000">
                                          <p:val>
                                            <p:fltVal val="0"/>
                                          </p:val>
                                        </p:tav>
                                      </p:tavLst>
                                    </p:anim>
                                    <p:anim calcmode="lin" valueType="num">
                                      <p:cBhvr>
                                        <p:cTn id="7" dur="1000"/>
                                        <p:tgtEl>
                                          <p:spTgt spid="2"/>
                                        </p:tgtEl>
                                        <p:attrNameLst>
                                          <p:attrName>ppt_h</p:attrName>
                                        </p:attrNameLst>
                                      </p:cBhvr>
                                      <p:tavLst>
                                        <p:tav tm="0">
                                          <p:val>
                                            <p:strVal val="ppt_h"/>
                                          </p:val>
                                        </p:tav>
                                        <p:tav tm="100000">
                                          <p:val>
                                            <p:fltVal val="0"/>
                                          </p:val>
                                        </p:tav>
                                      </p:tavLst>
                                    </p:anim>
                                    <p:anim calcmode="lin" valueType="num">
                                      <p:cBhvr>
                                        <p:cTn id="8" dur="1000"/>
                                        <p:tgtEl>
                                          <p:spTgt spid="2"/>
                                        </p:tgtEl>
                                        <p:attrNameLst>
                                          <p:attrName>style.rotation</p:attrName>
                                        </p:attrNameLst>
                                      </p:cBhvr>
                                      <p:tavLst>
                                        <p:tav tm="0">
                                          <p:val>
                                            <p:fltVal val="0"/>
                                          </p:val>
                                        </p:tav>
                                        <p:tav tm="100000">
                                          <p:val>
                                            <p:fltVal val="90"/>
                                          </p:val>
                                        </p:tav>
                                      </p:tavLst>
                                    </p:anim>
                                    <p:animEffect transition="out" filter="fad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3" presetClass="exit" presetSubtype="32" fill="hold"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3" presetClass="exit" presetSubtype="32" fill="hold" nodeType="clickEffect">
                                  <p:stCondLst>
                                    <p:cond delay="0"/>
                                  </p:stCondLst>
                                  <p:childTnLst>
                                    <p:anim calcmode="lin" valueType="num">
                                      <p:cBhvr>
                                        <p:cTn id="20" dur="500"/>
                                        <p:tgtEl>
                                          <p:spTgt spid="6"/>
                                        </p:tgtEl>
                                        <p:attrNameLst>
                                          <p:attrName>ppt_w</p:attrName>
                                        </p:attrNameLst>
                                      </p:cBhvr>
                                      <p:tavLst>
                                        <p:tav tm="0">
                                          <p:val>
                                            <p:strVal val="ppt_w"/>
                                          </p:val>
                                        </p:tav>
                                        <p:tav tm="100000">
                                          <p:val>
                                            <p:fltVal val="0"/>
                                          </p:val>
                                        </p:tav>
                                      </p:tavLst>
                                    </p:anim>
                                    <p:anim calcmode="lin" valueType="num">
                                      <p:cBhvr>
                                        <p:cTn id="21" dur="500"/>
                                        <p:tgtEl>
                                          <p:spTgt spid="6"/>
                                        </p:tgtEl>
                                        <p:attrNameLst>
                                          <p:attrName>ppt_h</p:attrName>
                                        </p:attrNameLst>
                                      </p:cBhvr>
                                      <p:tavLst>
                                        <p:tav tm="0">
                                          <p:val>
                                            <p:strVal val="ppt_h"/>
                                          </p:val>
                                        </p:tav>
                                        <p:tav tm="100000">
                                          <p:val>
                                            <p:fltVal val="0"/>
                                          </p:val>
                                        </p:tav>
                                      </p:tavLst>
                                    </p:anim>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3" presetClass="exit" presetSubtype="32" fill="hold" nodeType="clickEffect">
                                  <p:stCondLst>
                                    <p:cond delay="0"/>
                                  </p:stCondLst>
                                  <p:childTnLst>
                                    <p:anim calcmode="lin" valueType="num">
                                      <p:cBhvr>
                                        <p:cTn id="26" dur="500"/>
                                        <p:tgtEl>
                                          <p:spTgt spid="9"/>
                                        </p:tgtEl>
                                        <p:attrNameLst>
                                          <p:attrName>ppt_w</p:attrName>
                                        </p:attrNameLst>
                                      </p:cBhvr>
                                      <p:tavLst>
                                        <p:tav tm="0">
                                          <p:val>
                                            <p:strVal val="ppt_w"/>
                                          </p:val>
                                        </p:tav>
                                        <p:tav tm="100000">
                                          <p:val>
                                            <p:fltVal val="0"/>
                                          </p:val>
                                        </p:tav>
                                      </p:tavLst>
                                    </p:anim>
                                    <p:anim calcmode="lin" valueType="num">
                                      <p:cBhvr>
                                        <p:cTn id="27" dur="500"/>
                                        <p:tgtEl>
                                          <p:spTgt spid="9"/>
                                        </p:tgtEl>
                                        <p:attrNameLst>
                                          <p:attrName>ppt_h</p:attrName>
                                        </p:attrNameLst>
                                      </p:cBhvr>
                                      <p:tavLst>
                                        <p:tav tm="0">
                                          <p:val>
                                            <p:strVal val="ppt_h"/>
                                          </p:val>
                                        </p:tav>
                                        <p:tav tm="100000">
                                          <p:val>
                                            <p:fltVal val="0"/>
                                          </p:val>
                                        </p:tav>
                                      </p:tavLst>
                                    </p:anim>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3" presetClass="exit" presetSubtype="32" fill="hold" nodeType="clickEffect">
                                  <p:stCondLst>
                                    <p:cond delay="0"/>
                                  </p:stCondLst>
                                  <p:childTnLst>
                                    <p:anim calcmode="lin" valueType="num">
                                      <p:cBhvr>
                                        <p:cTn id="32" dur="500"/>
                                        <p:tgtEl>
                                          <p:spTgt spid="7"/>
                                        </p:tgtEl>
                                        <p:attrNameLst>
                                          <p:attrName>ppt_w</p:attrName>
                                        </p:attrNameLst>
                                      </p:cBhvr>
                                      <p:tavLst>
                                        <p:tav tm="0">
                                          <p:val>
                                            <p:strVal val="ppt_w"/>
                                          </p:val>
                                        </p:tav>
                                        <p:tav tm="100000">
                                          <p:val>
                                            <p:fltVal val="0"/>
                                          </p:val>
                                        </p:tav>
                                      </p:tavLst>
                                    </p:anim>
                                    <p:anim calcmode="lin" valueType="num">
                                      <p:cBhvr>
                                        <p:cTn id="33" dur="500"/>
                                        <p:tgtEl>
                                          <p:spTgt spid="7"/>
                                        </p:tgtEl>
                                        <p:attrNameLst>
                                          <p:attrName>ppt_h</p:attrName>
                                        </p:attrNameLst>
                                      </p:cBhvr>
                                      <p:tavLst>
                                        <p:tav tm="0">
                                          <p:val>
                                            <p:strVal val="ppt_h"/>
                                          </p:val>
                                        </p:tav>
                                        <p:tav tm="100000">
                                          <p:val>
                                            <p:fltVal val="0"/>
                                          </p:val>
                                        </p:tav>
                                      </p:tavLst>
                                    </p:anim>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4.72222E-6 -1.97531E-6 L 0.2875 -0.16296 " pathEditMode="relative" rAng="0" ptsTypes="AA">
                                      <p:cBhvr>
                                        <p:cTn id="38" dur="2000" fill="hold"/>
                                        <p:tgtEl>
                                          <p:spTgt spid="8"/>
                                        </p:tgtEl>
                                        <p:attrNameLst>
                                          <p:attrName>ppt_x</p:attrName>
                                          <p:attrName>ppt_y</p:attrName>
                                        </p:attrNameLst>
                                      </p:cBhvr>
                                      <p:rCtr x="14375" y="-8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55800" y="3076558"/>
            <a:ext cx="5410200" cy="844339"/>
          </a:xfrm>
          <a:prstGeom prst="rect">
            <a:avLst/>
          </a:prstGeom>
        </p:spPr>
      </p:pic>
      <p:sp>
        <p:nvSpPr>
          <p:cNvPr id="3" name="TextBox 2"/>
          <p:cNvSpPr txBox="1"/>
          <p:nvPr/>
        </p:nvSpPr>
        <p:spPr>
          <a:xfrm>
            <a:off x="950957" y="674253"/>
            <a:ext cx="7272544" cy="1569660"/>
          </a:xfrm>
          <a:prstGeom prst="rect">
            <a:avLst/>
          </a:prstGeom>
          <a:noFill/>
        </p:spPr>
        <p:txBody>
          <a:bodyPr wrap="none" rtlCol="0">
            <a:spAutoFit/>
          </a:bodyPr>
          <a:lstStyle/>
          <a:p>
            <a:pPr algn="ctr"/>
            <a:r>
              <a:rPr lang="en-US" sz="3200" dirty="0" smtClean="0"/>
              <a:t>Thanks for listening!</a:t>
            </a:r>
          </a:p>
          <a:p>
            <a:pPr algn="ctr"/>
            <a:endParaRPr lang="en-US" sz="3200" dirty="0"/>
          </a:p>
          <a:p>
            <a:pPr algn="ctr"/>
            <a:r>
              <a:rPr lang="en-US" sz="3200" dirty="0" err="1" smtClean="0"/>
              <a:t>Jonny.wooldridge@cambridgesatchel.com</a:t>
            </a:r>
            <a:endParaRPr lang="en-US" sz="3200" dirty="0"/>
          </a:p>
        </p:txBody>
      </p:sp>
      <p:sp>
        <p:nvSpPr>
          <p:cNvPr id="5" name="Subtitle 4"/>
          <p:cNvSpPr>
            <a:spLocks noGrp="1"/>
          </p:cNvSpPr>
          <p:nvPr>
            <p:ph type="subTitle" idx="12"/>
          </p:nvPr>
        </p:nvSpPr>
        <p:spPr/>
        <p:txBody>
          <a:bodyPr/>
          <a:lstStyle/>
          <a:p>
            <a:r>
              <a:rPr lang="en-US" dirty="0" smtClean="0"/>
              <a:t>Thank you</a:t>
            </a:r>
            <a:endParaRPr lang="en-US" dirty="0"/>
          </a:p>
        </p:txBody>
      </p:sp>
      <p:sp>
        <p:nvSpPr>
          <p:cNvPr id="6" name="TextBox 5"/>
          <p:cNvSpPr txBox="1"/>
          <p:nvPr/>
        </p:nvSpPr>
        <p:spPr>
          <a:xfrm>
            <a:off x="2120900" y="2539946"/>
            <a:ext cx="5126035" cy="369332"/>
          </a:xfrm>
          <a:prstGeom prst="rect">
            <a:avLst/>
          </a:prstGeom>
          <a:noFill/>
        </p:spPr>
        <p:txBody>
          <a:bodyPr wrap="none" rtlCol="0">
            <a:spAutoFit/>
          </a:bodyPr>
          <a:lstStyle/>
          <a:p>
            <a:r>
              <a:rPr lang="en-US" dirty="0" smtClean="0"/>
              <a:t>My blog, these slides and other musings available </a:t>
            </a:r>
            <a:r>
              <a:rPr lang="en-US" dirty="0" smtClean="0"/>
              <a:t>at:</a:t>
            </a:r>
            <a:endParaRPr lang="en-US" dirty="0"/>
          </a:p>
        </p:txBody>
      </p:sp>
      <p:sp>
        <p:nvSpPr>
          <p:cNvPr id="2" name="TextBox 1"/>
          <p:cNvSpPr txBox="1"/>
          <p:nvPr/>
        </p:nvSpPr>
        <p:spPr>
          <a:xfrm>
            <a:off x="2006600" y="4279900"/>
            <a:ext cx="5464394" cy="369332"/>
          </a:xfrm>
          <a:prstGeom prst="rect">
            <a:avLst/>
          </a:prstGeom>
          <a:noFill/>
        </p:spPr>
        <p:txBody>
          <a:bodyPr wrap="none" rtlCol="0">
            <a:spAutoFit/>
          </a:bodyPr>
          <a:lstStyle/>
          <a:p>
            <a:r>
              <a:rPr lang="en-US" dirty="0" err="1" smtClean="0"/>
              <a:t>www.enterprisedevops.com</a:t>
            </a:r>
            <a:r>
              <a:rPr lang="en-US" dirty="0" smtClean="0"/>
              <a:t> / </a:t>
            </a:r>
            <a:r>
              <a:rPr lang="en-US" dirty="0" err="1" smtClean="0"/>
              <a:t>www.enterprisedevops.io</a:t>
            </a:r>
            <a:endParaRPr lang="en-US" dirty="0"/>
          </a:p>
        </p:txBody>
      </p:sp>
    </p:spTree>
    <p:extLst>
      <p:ext uri="{BB962C8B-B14F-4D97-AF65-F5344CB8AC3E}">
        <p14:creationId xmlns:p14="http://schemas.microsoft.com/office/powerpoint/2010/main" val="382137578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2925797" y="3644247"/>
            <a:ext cx="3360703" cy="342127"/>
          </a:xfrm>
        </p:spPr>
        <p:txBody>
          <a:bodyPr>
            <a:normAutofit fontScale="77500" lnSpcReduction="20000"/>
          </a:bodyPr>
          <a:lstStyle/>
          <a:p>
            <a:r>
              <a:rPr lang="en-US" dirty="0" smtClean="0"/>
              <a:t>HERE’S WHAT I’D LIKE HELP ON</a:t>
            </a:r>
            <a:endParaRPr lang="en-US" dirty="0"/>
          </a:p>
        </p:txBody>
      </p:sp>
      <p:pic>
        <p:nvPicPr>
          <p:cNvPr id="2" name="Picture 1"/>
          <p:cNvPicPr>
            <a:picLocks noChangeAspect="1"/>
          </p:cNvPicPr>
          <p:nvPr/>
        </p:nvPicPr>
        <p:blipFill>
          <a:blip r:embed="rId2"/>
          <a:stretch>
            <a:fillRect/>
          </a:stretch>
        </p:blipFill>
        <p:spPr>
          <a:xfrm>
            <a:off x="5080000" y="673100"/>
            <a:ext cx="2794000" cy="2095500"/>
          </a:xfrm>
          <a:prstGeom prst="rect">
            <a:avLst/>
          </a:prstGeom>
        </p:spPr>
      </p:pic>
    </p:spTree>
    <p:extLst>
      <p:ext uri="{BB962C8B-B14F-4D97-AF65-F5344CB8AC3E}">
        <p14:creationId xmlns:p14="http://schemas.microsoft.com/office/powerpoint/2010/main" val="323719919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847303"/>
            <a:ext cx="7950200" cy="3851697"/>
          </a:xfrm>
        </p:spPr>
        <p:txBody>
          <a:bodyPr>
            <a:normAutofit/>
          </a:bodyPr>
          <a:lstStyle/>
          <a:p>
            <a:pPr marL="0" indent="0">
              <a:lnSpc>
                <a:spcPct val="110000"/>
              </a:lnSpc>
              <a:buNone/>
            </a:pPr>
            <a:r>
              <a:rPr lang="en-US" dirty="0" smtClean="0"/>
              <a:t>If </a:t>
            </a:r>
            <a:r>
              <a:rPr lang="en-US" dirty="0" smtClean="0"/>
              <a:t>you’ve got the answers to any of these I’d love to hear from you:</a:t>
            </a:r>
          </a:p>
          <a:p>
            <a:pPr lvl="1">
              <a:lnSpc>
                <a:spcPct val="110000"/>
              </a:lnSpc>
            </a:pPr>
            <a:r>
              <a:rPr lang="en-US" dirty="0" smtClean="0"/>
              <a:t>managing test data in complex environments where systems need aligned data</a:t>
            </a:r>
          </a:p>
          <a:p>
            <a:pPr lvl="1">
              <a:lnSpc>
                <a:spcPct val="110000"/>
              </a:lnSpc>
            </a:pPr>
            <a:r>
              <a:rPr lang="en-US" dirty="0" smtClean="0"/>
              <a:t>Ensuring your </a:t>
            </a:r>
            <a:r>
              <a:rPr lang="en-US" dirty="0" err="1" smtClean="0"/>
              <a:t>Behaviour</a:t>
            </a:r>
            <a:r>
              <a:rPr lang="en-US" dirty="0" smtClean="0"/>
              <a:t> Driven Development scripts (e.g. gherkin files) can be easily version managed across multiple branches of code.</a:t>
            </a:r>
          </a:p>
          <a:p>
            <a:pPr lvl="1">
              <a:lnSpc>
                <a:spcPct val="110000"/>
              </a:lnSpc>
            </a:pPr>
            <a:r>
              <a:rPr lang="en-US" dirty="0" smtClean="0"/>
              <a:t>Out of the box </a:t>
            </a:r>
            <a:r>
              <a:rPr lang="en-US" dirty="0" err="1" smtClean="0"/>
              <a:t>DevOps</a:t>
            </a:r>
            <a:r>
              <a:rPr lang="en-US" dirty="0" smtClean="0"/>
              <a:t> </a:t>
            </a:r>
            <a:r>
              <a:rPr lang="en-US" dirty="0" smtClean="0"/>
              <a:t>Factories?</a:t>
            </a:r>
            <a:endParaRPr lang="en-US" dirty="0" smtClean="0"/>
          </a:p>
          <a:p>
            <a:pPr lvl="1"/>
            <a:endParaRPr lang="en-US" dirty="0" smtClean="0"/>
          </a:p>
        </p:txBody>
      </p:sp>
      <p:sp>
        <p:nvSpPr>
          <p:cNvPr id="4" name="Subtitle 4"/>
          <p:cNvSpPr>
            <a:spLocks noGrp="1"/>
          </p:cNvSpPr>
          <p:nvPr>
            <p:ph type="subTitle" idx="12"/>
          </p:nvPr>
        </p:nvSpPr>
        <p:spPr>
          <a:xfrm>
            <a:off x="67914" y="40520"/>
            <a:ext cx="6066186" cy="655674"/>
          </a:xfrm>
        </p:spPr>
        <p:txBody>
          <a:bodyPr>
            <a:normAutofit/>
          </a:bodyPr>
          <a:lstStyle/>
          <a:p>
            <a:r>
              <a:rPr lang="en-US" dirty="0" smtClean="0"/>
              <a:t>Here’s what I would like help on</a:t>
            </a:r>
            <a:endParaRPr lang="en-US" dirty="0"/>
          </a:p>
        </p:txBody>
      </p:sp>
    </p:spTree>
    <p:extLst>
      <p:ext uri="{BB962C8B-B14F-4D97-AF65-F5344CB8AC3E}">
        <p14:creationId xmlns:p14="http://schemas.microsoft.com/office/powerpoint/2010/main" val="2953443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smtClean="0"/>
              <a:t>Define ‘enterprise’</a:t>
            </a:r>
            <a:endParaRPr lang="en-US" dirty="0"/>
          </a:p>
        </p:txBody>
      </p:sp>
      <p:pic>
        <p:nvPicPr>
          <p:cNvPr id="4" name="Picture 3"/>
          <p:cNvPicPr>
            <a:picLocks noChangeAspect="1"/>
          </p:cNvPicPr>
          <p:nvPr/>
        </p:nvPicPr>
        <p:blipFill>
          <a:blip r:embed="rId3"/>
          <a:stretch>
            <a:fillRect/>
          </a:stretch>
        </p:blipFill>
        <p:spPr>
          <a:xfrm>
            <a:off x="1981200" y="968086"/>
            <a:ext cx="4457700" cy="2994314"/>
          </a:xfrm>
          <a:prstGeom prst="rect">
            <a:avLst/>
          </a:prstGeom>
        </p:spPr>
      </p:pic>
      <p:pic>
        <p:nvPicPr>
          <p:cNvPr id="5" name="Picture 4"/>
          <p:cNvPicPr>
            <a:picLocks noChangeAspect="1"/>
          </p:cNvPicPr>
          <p:nvPr/>
        </p:nvPicPr>
        <p:blipFill>
          <a:blip r:embed="rId4"/>
          <a:stretch>
            <a:fillRect/>
          </a:stretch>
        </p:blipFill>
        <p:spPr>
          <a:xfrm>
            <a:off x="1879600" y="3962400"/>
            <a:ext cx="3414569" cy="495300"/>
          </a:xfrm>
          <a:prstGeom prst="rect">
            <a:avLst/>
          </a:prstGeom>
        </p:spPr>
      </p:pic>
    </p:spTree>
    <p:extLst>
      <p:ext uri="{BB962C8B-B14F-4D97-AF65-F5344CB8AC3E}">
        <p14:creationId xmlns:p14="http://schemas.microsoft.com/office/powerpoint/2010/main" val="31629449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2239996" y="3638610"/>
            <a:ext cx="6391023" cy="342127"/>
          </a:xfrm>
        </p:spPr>
        <p:txBody>
          <a:bodyPr>
            <a:normAutofit fontScale="85000" lnSpcReduction="20000"/>
          </a:bodyPr>
          <a:lstStyle/>
          <a:p>
            <a:r>
              <a:rPr lang="en-US" dirty="0" smtClean="0"/>
              <a:t>OVER COMMUNICATE YOUR PLAN</a:t>
            </a:r>
            <a:endParaRPr lang="en-US" dirty="0"/>
          </a:p>
        </p:txBody>
      </p:sp>
      <p:sp>
        <p:nvSpPr>
          <p:cNvPr id="6" name="Text Placeholder 5"/>
          <p:cNvSpPr>
            <a:spLocks noGrp="1"/>
          </p:cNvSpPr>
          <p:nvPr>
            <p:ph type="body" idx="1"/>
          </p:nvPr>
        </p:nvSpPr>
        <p:spPr/>
        <p:txBody>
          <a:bodyPr/>
          <a:lstStyle/>
          <a:p>
            <a:r>
              <a:rPr lang="en-US" dirty="0" smtClean="0"/>
              <a:t>TIP #</a:t>
            </a:r>
            <a:r>
              <a:rPr lang="en-US" dirty="0" smtClean="0"/>
              <a:t>1</a:t>
            </a:r>
          </a:p>
        </p:txBody>
      </p:sp>
      <p:pic>
        <p:nvPicPr>
          <p:cNvPr id="5" name="Picture 4"/>
          <p:cNvPicPr>
            <a:picLocks noChangeAspect="1"/>
          </p:cNvPicPr>
          <p:nvPr/>
        </p:nvPicPr>
        <p:blipFill>
          <a:blip r:embed="rId3"/>
          <a:stretch>
            <a:fillRect/>
          </a:stretch>
        </p:blipFill>
        <p:spPr>
          <a:xfrm>
            <a:off x="5458905" y="660400"/>
            <a:ext cx="2794000" cy="2095500"/>
          </a:xfrm>
          <a:prstGeom prst="rect">
            <a:avLst/>
          </a:prstGeom>
        </p:spPr>
      </p:pic>
    </p:spTree>
    <p:extLst>
      <p:ext uri="{BB962C8B-B14F-4D97-AF65-F5344CB8AC3E}">
        <p14:creationId xmlns:p14="http://schemas.microsoft.com/office/powerpoint/2010/main" val="34285106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7143" y="1258724"/>
            <a:ext cx="3385307" cy="2334886"/>
          </a:xfrm>
          <a:prstGeom prst="rect">
            <a:avLst/>
          </a:prstGeom>
        </p:spPr>
      </p:pic>
      <p:pic>
        <p:nvPicPr>
          <p:cNvPr id="5" name="Picture 4"/>
          <p:cNvPicPr>
            <a:picLocks noChangeAspect="1"/>
          </p:cNvPicPr>
          <p:nvPr/>
        </p:nvPicPr>
        <p:blipFill>
          <a:blip r:embed="rId4"/>
          <a:stretch>
            <a:fillRect/>
          </a:stretch>
        </p:blipFill>
        <p:spPr>
          <a:xfrm>
            <a:off x="4777932" y="1372512"/>
            <a:ext cx="3776382" cy="1916931"/>
          </a:xfrm>
          <a:prstGeom prst="rect">
            <a:avLst/>
          </a:prstGeom>
        </p:spPr>
      </p:pic>
      <p:sp>
        <p:nvSpPr>
          <p:cNvPr id="6" name="Rectangle 5"/>
          <p:cNvSpPr/>
          <p:nvPr/>
        </p:nvSpPr>
        <p:spPr>
          <a:xfrm>
            <a:off x="781611" y="3644410"/>
            <a:ext cx="3661830" cy="369332"/>
          </a:xfrm>
          <a:prstGeom prst="rect">
            <a:avLst/>
          </a:prstGeom>
          <a:noFill/>
          <a:ln>
            <a:solidFill>
              <a:schemeClr val="bg1"/>
            </a:solidFill>
          </a:ln>
        </p:spPr>
        <p:txBody>
          <a:bodyPr wrap="square">
            <a:spAutoFit/>
          </a:bodyPr>
          <a:lstStyle/>
          <a:p>
            <a:pPr algn="ctr"/>
            <a:r>
              <a:rPr lang="en-US" i="1" dirty="0" smtClean="0">
                <a:solidFill>
                  <a:srgbClr val="000000"/>
                </a:solidFill>
              </a:rPr>
              <a:t>Paces within enterprise applications</a:t>
            </a:r>
            <a:endParaRPr lang="en-US" i="1" dirty="0">
              <a:solidFill>
                <a:srgbClr val="000000"/>
              </a:solidFill>
            </a:endParaRPr>
          </a:p>
        </p:txBody>
      </p:sp>
      <p:sp>
        <p:nvSpPr>
          <p:cNvPr id="7" name="Rectangle 6"/>
          <p:cNvSpPr/>
          <p:nvPr/>
        </p:nvSpPr>
        <p:spPr>
          <a:xfrm>
            <a:off x="4455205" y="3644410"/>
            <a:ext cx="3661830" cy="369332"/>
          </a:xfrm>
          <a:prstGeom prst="rect">
            <a:avLst/>
          </a:prstGeom>
          <a:noFill/>
          <a:ln>
            <a:solidFill>
              <a:schemeClr val="bg1"/>
            </a:solidFill>
          </a:ln>
        </p:spPr>
        <p:txBody>
          <a:bodyPr wrap="square">
            <a:spAutoFit/>
          </a:bodyPr>
          <a:lstStyle/>
          <a:p>
            <a:pPr algn="ctr"/>
            <a:r>
              <a:rPr lang="en-US" i="1" dirty="0" smtClean="0">
                <a:solidFill>
                  <a:srgbClr val="000000"/>
                </a:solidFill>
              </a:rPr>
              <a:t>Software Factory / Tooling</a:t>
            </a:r>
            <a:endParaRPr lang="en-US" i="1" dirty="0">
              <a:solidFill>
                <a:srgbClr val="000000"/>
              </a:solidFill>
            </a:endParaRPr>
          </a:p>
        </p:txBody>
      </p:sp>
      <p:sp>
        <p:nvSpPr>
          <p:cNvPr id="8" name="Subtitle 4"/>
          <p:cNvSpPr>
            <a:spLocks noGrp="1"/>
          </p:cNvSpPr>
          <p:nvPr>
            <p:ph type="subTitle" idx="12"/>
          </p:nvPr>
        </p:nvSpPr>
        <p:spPr/>
        <p:txBody>
          <a:bodyPr/>
          <a:lstStyle/>
          <a:p>
            <a:r>
              <a:rPr lang="en-US" dirty="0" smtClean="0"/>
              <a:t>Over Communicate your plan</a:t>
            </a:r>
            <a:endParaRPr lang="en-US" dirty="0"/>
          </a:p>
        </p:txBody>
      </p:sp>
      <p:sp>
        <p:nvSpPr>
          <p:cNvPr id="2" name="TextBox 1"/>
          <p:cNvSpPr txBox="1"/>
          <p:nvPr/>
        </p:nvSpPr>
        <p:spPr>
          <a:xfrm>
            <a:off x="1694160" y="4209364"/>
            <a:ext cx="6167519" cy="646331"/>
          </a:xfrm>
          <a:prstGeom prst="rect">
            <a:avLst/>
          </a:prstGeom>
          <a:noFill/>
          <a:ln>
            <a:solidFill>
              <a:schemeClr val="bg1"/>
            </a:solidFill>
          </a:ln>
        </p:spPr>
        <p:txBody>
          <a:bodyPr wrap="square">
            <a:spAutoFit/>
          </a:bodyPr>
          <a:lstStyle>
            <a:defPPr>
              <a:defRPr lang="en-US"/>
            </a:defPPr>
            <a:lvl1pPr algn="ctr">
              <a:defRPr>
                <a:solidFill>
                  <a:schemeClr val="bg1"/>
                </a:solidFill>
              </a:defRPr>
            </a:lvl1pPr>
          </a:lstStyle>
          <a:p>
            <a:r>
              <a:rPr lang="en-US" dirty="0">
                <a:solidFill>
                  <a:srgbClr val="61CC00"/>
                </a:solidFill>
                <a:latin typeface="Helvetica Neue Light"/>
                <a:cs typeface="Helvetica Neue Light"/>
              </a:rPr>
              <a:t>Why invest in </a:t>
            </a:r>
            <a:r>
              <a:rPr lang="en-US" dirty="0" err="1">
                <a:solidFill>
                  <a:srgbClr val="61CC00"/>
                </a:solidFill>
                <a:latin typeface="Helvetica Neue Light"/>
                <a:cs typeface="Helvetica Neue Light"/>
              </a:rPr>
              <a:t>DevOps</a:t>
            </a:r>
            <a:r>
              <a:rPr lang="en-US" dirty="0">
                <a:solidFill>
                  <a:srgbClr val="61CC00"/>
                </a:solidFill>
                <a:latin typeface="Helvetica Neue Light"/>
                <a:cs typeface="Helvetica Neue Light"/>
              </a:rPr>
              <a:t>, BDD, Automation?</a:t>
            </a:r>
          </a:p>
          <a:p>
            <a:r>
              <a:rPr lang="en-US" dirty="0" smtClean="0">
                <a:solidFill>
                  <a:srgbClr val="61CC00"/>
                </a:solidFill>
                <a:latin typeface="Helvetica Neue Light"/>
                <a:cs typeface="Helvetica Neue Light"/>
              </a:rPr>
              <a:t>A very </a:t>
            </a:r>
            <a:r>
              <a:rPr lang="en-US" dirty="0" smtClean="0">
                <a:solidFill>
                  <a:srgbClr val="61CC00"/>
                </a:solidFill>
                <a:latin typeface="Helvetica Neue Light"/>
                <a:cs typeface="Helvetica Neue Light"/>
              </a:rPr>
              <a:t>valid </a:t>
            </a:r>
            <a:r>
              <a:rPr lang="en-US" dirty="0">
                <a:solidFill>
                  <a:srgbClr val="61CC00"/>
                </a:solidFill>
                <a:latin typeface="Helvetica Neue Light"/>
                <a:cs typeface="Helvetica Neue Light"/>
              </a:rPr>
              <a:t>question whether large enterprise or start-up</a:t>
            </a:r>
          </a:p>
        </p:txBody>
      </p:sp>
      <p:sp>
        <p:nvSpPr>
          <p:cNvPr id="10" name="TextBox 9"/>
          <p:cNvSpPr txBox="1"/>
          <p:nvPr/>
        </p:nvSpPr>
        <p:spPr>
          <a:xfrm>
            <a:off x="901700" y="696194"/>
            <a:ext cx="6463844" cy="430887"/>
          </a:xfrm>
          <a:prstGeom prst="rect">
            <a:avLst/>
          </a:prstGeom>
          <a:noFill/>
          <a:ln>
            <a:solidFill>
              <a:schemeClr val="bg1"/>
            </a:solidFill>
          </a:ln>
        </p:spPr>
        <p:txBody>
          <a:bodyPr wrap="square">
            <a:spAutoFit/>
          </a:bodyPr>
          <a:lstStyle>
            <a:defPPr>
              <a:defRPr lang="en-US"/>
            </a:defPPr>
            <a:lvl1pPr algn="ctr">
              <a:defRPr>
                <a:solidFill>
                  <a:schemeClr val="bg1"/>
                </a:solidFill>
              </a:defRPr>
            </a:lvl1pPr>
          </a:lstStyle>
          <a:p>
            <a:r>
              <a:rPr lang="en-US" dirty="0" smtClean="0">
                <a:solidFill>
                  <a:schemeClr val="tx1"/>
                </a:solidFill>
                <a:latin typeface="Helvetica Neue Light"/>
                <a:cs typeface="Helvetica Neue Light"/>
              </a:rPr>
              <a:t>What are you aiming for and </a:t>
            </a:r>
            <a:r>
              <a:rPr lang="en-US" sz="2200" b="1" dirty="0" smtClean="0">
                <a:solidFill>
                  <a:schemeClr val="tx1"/>
                </a:solidFill>
                <a:cs typeface="Helvetica Neue Light"/>
              </a:rPr>
              <a:t>what value </a:t>
            </a:r>
            <a:r>
              <a:rPr lang="en-US" dirty="0" smtClean="0">
                <a:solidFill>
                  <a:schemeClr val="tx1"/>
                </a:solidFill>
                <a:latin typeface="Helvetica Neue Light"/>
                <a:cs typeface="Helvetica Neue Light"/>
              </a:rPr>
              <a:t>will it bring?</a:t>
            </a:r>
            <a:endParaRPr lang="en-US" dirty="0">
              <a:solidFill>
                <a:schemeClr val="tx1"/>
              </a:solidFill>
              <a:latin typeface="Helvetica Neue Light"/>
              <a:cs typeface="Helvetica Neue Light"/>
            </a:endParaRPr>
          </a:p>
        </p:txBody>
      </p:sp>
    </p:spTree>
    <p:extLst>
      <p:ext uri="{BB962C8B-B14F-4D97-AF65-F5344CB8AC3E}">
        <p14:creationId xmlns:p14="http://schemas.microsoft.com/office/powerpoint/2010/main" val="36542621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ectrum">
  <a:themeElements>
    <a:clrScheme name="Custom 4">
      <a:dk1>
        <a:sysClr val="windowText" lastClr="000000"/>
      </a:dk1>
      <a:lt1>
        <a:sysClr val="window" lastClr="FFFFFF"/>
      </a:lt1>
      <a:dk2>
        <a:srgbClr val="44546A"/>
      </a:dk2>
      <a:lt2>
        <a:srgbClr val="E7E6E6"/>
      </a:lt2>
      <a:accent1>
        <a:srgbClr val="AC000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48807</TotalTime>
  <Words>4984</Words>
  <Application>Microsoft Macintosh PowerPoint</Application>
  <PresentationFormat>On-screen Show (16:9)</PresentationFormat>
  <Paragraphs>873</Paragraphs>
  <Slides>66</Slides>
  <Notes>49</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Spectrum</vt:lpstr>
      <vt:lpstr>Software is eating the enterprise 10 DevOps tips to help you take control before it’s too 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M&amp;S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Jonny Wooldridge</dc:creator>
  <cp:lastModifiedBy>Jonny Wooldridge</cp:lastModifiedBy>
  <cp:revision>367</cp:revision>
  <dcterms:created xsi:type="dcterms:W3CDTF">2014-05-13T08:48:33Z</dcterms:created>
  <dcterms:modified xsi:type="dcterms:W3CDTF">2014-10-23T12:34:00Z</dcterms:modified>
</cp:coreProperties>
</file>